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4"/>
  </p:sldMasterIdLst>
  <p:notesMasterIdLst>
    <p:notesMasterId r:id="rId27"/>
  </p:notesMasterIdLst>
  <p:sldIdLst>
    <p:sldId id="266" r:id="rId5"/>
    <p:sldId id="304" r:id="rId6"/>
    <p:sldId id="318" r:id="rId7"/>
    <p:sldId id="319" r:id="rId8"/>
    <p:sldId id="320" r:id="rId9"/>
    <p:sldId id="321" r:id="rId10"/>
    <p:sldId id="322" r:id="rId11"/>
    <p:sldId id="317" r:id="rId12"/>
    <p:sldId id="323" r:id="rId13"/>
    <p:sldId id="324" r:id="rId14"/>
    <p:sldId id="305" r:id="rId15"/>
    <p:sldId id="306" r:id="rId16"/>
    <p:sldId id="307" r:id="rId17"/>
    <p:sldId id="308" r:id="rId18"/>
    <p:sldId id="309" r:id="rId19"/>
    <p:sldId id="310" r:id="rId20"/>
    <p:sldId id="311" r:id="rId21"/>
    <p:sldId id="312" r:id="rId22"/>
    <p:sldId id="313" r:id="rId23"/>
    <p:sldId id="314" r:id="rId24"/>
    <p:sldId id="315" r:id="rId25"/>
    <p:sldId id="273" r:id="rId26"/>
  </p:sldIdLst>
  <p:sldSz cx="8999538" cy="6840538"/>
  <p:notesSz cx="7559675" cy="10691813"/>
  <p:defaultTextStyle>
    <a:defPPr>
      <a:defRPr lang="en-GB"/>
    </a:defPPr>
    <a:lvl1pPr algn="l" defTabSz="449263" rtl="0" fontAlgn="base" hangingPunct="0">
      <a:lnSpc>
        <a:spcPct val="110000"/>
      </a:lnSpc>
      <a:spcBef>
        <a:spcPct val="0"/>
      </a:spcBef>
      <a:spcAft>
        <a:spcPct val="0"/>
      </a:spcAft>
      <a:buClr>
        <a:srgbClr val="000000"/>
      </a:buClr>
      <a:buSzPct val="100000"/>
      <a:buFont typeface="Times New Roman" panose="02020603050405020304" pitchFamily="18" charset="0"/>
      <a:defRPr kern="1200">
        <a:solidFill>
          <a:schemeClr val="tx1"/>
        </a:solidFill>
        <a:latin typeface="Roboto Condensed" panose="02000000000000000000" pitchFamily="2" charset="0"/>
        <a:ea typeface="Microsoft YaHei" panose="020B0503020204020204" pitchFamily="34" charset="-122"/>
        <a:cs typeface="+mn-cs"/>
      </a:defRPr>
    </a:lvl1pPr>
    <a:lvl2pPr marL="742950" indent="-285750" algn="l" defTabSz="449263" rtl="0" fontAlgn="base" hangingPunct="0">
      <a:lnSpc>
        <a:spcPct val="110000"/>
      </a:lnSpc>
      <a:spcBef>
        <a:spcPct val="0"/>
      </a:spcBef>
      <a:spcAft>
        <a:spcPct val="0"/>
      </a:spcAft>
      <a:buClr>
        <a:srgbClr val="000000"/>
      </a:buClr>
      <a:buSzPct val="100000"/>
      <a:buFont typeface="Times New Roman" panose="02020603050405020304" pitchFamily="18" charset="0"/>
      <a:defRPr kern="1200">
        <a:solidFill>
          <a:schemeClr val="tx1"/>
        </a:solidFill>
        <a:latin typeface="Roboto Condensed" panose="02000000000000000000" pitchFamily="2" charset="0"/>
        <a:ea typeface="Microsoft YaHei" panose="020B0503020204020204" pitchFamily="34" charset="-122"/>
        <a:cs typeface="+mn-cs"/>
      </a:defRPr>
    </a:lvl2pPr>
    <a:lvl3pPr marL="1143000" indent="-228600" algn="l" defTabSz="449263" rtl="0" fontAlgn="base" hangingPunct="0">
      <a:lnSpc>
        <a:spcPct val="110000"/>
      </a:lnSpc>
      <a:spcBef>
        <a:spcPct val="0"/>
      </a:spcBef>
      <a:spcAft>
        <a:spcPct val="0"/>
      </a:spcAft>
      <a:buClr>
        <a:srgbClr val="000000"/>
      </a:buClr>
      <a:buSzPct val="100000"/>
      <a:buFont typeface="Times New Roman" panose="02020603050405020304" pitchFamily="18" charset="0"/>
      <a:defRPr kern="1200">
        <a:solidFill>
          <a:schemeClr val="tx1"/>
        </a:solidFill>
        <a:latin typeface="Roboto Condensed" panose="02000000000000000000" pitchFamily="2" charset="0"/>
        <a:ea typeface="Microsoft YaHei" panose="020B0503020204020204" pitchFamily="34" charset="-122"/>
        <a:cs typeface="+mn-cs"/>
      </a:defRPr>
    </a:lvl3pPr>
    <a:lvl4pPr marL="1600200" indent="-228600" algn="l" defTabSz="449263" rtl="0" fontAlgn="base" hangingPunct="0">
      <a:lnSpc>
        <a:spcPct val="110000"/>
      </a:lnSpc>
      <a:spcBef>
        <a:spcPct val="0"/>
      </a:spcBef>
      <a:spcAft>
        <a:spcPct val="0"/>
      </a:spcAft>
      <a:buClr>
        <a:srgbClr val="000000"/>
      </a:buClr>
      <a:buSzPct val="100000"/>
      <a:buFont typeface="Times New Roman" panose="02020603050405020304" pitchFamily="18" charset="0"/>
      <a:defRPr kern="1200">
        <a:solidFill>
          <a:schemeClr val="tx1"/>
        </a:solidFill>
        <a:latin typeface="Roboto Condensed" panose="02000000000000000000" pitchFamily="2" charset="0"/>
        <a:ea typeface="Microsoft YaHei" panose="020B0503020204020204" pitchFamily="34" charset="-122"/>
        <a:cs typeface="+mn-cs"/>
      </a:defRPr>
    </a:lvl4pPr>
    <a:lvl5pPr marL="2057400" indent="-228600" algn="l" defTabSz="449263" rtl="0" fontAlgn="base" hangingPunct="0">
      <a:lnSpc>
        <a:spcPct val="110000"/>
      </a:lnSpc>
      <a:spcBef>
        <a:spcPct val="0"/>
      </a:spcBef>
      <a:spcAft>
        <a:spcPct val="0"/>
      </a:spcAft>
      <a:buClr>
        <a:srgbClr val="000000"/>
      </a:buClr>
      <a:buSzPct val="100000"/>
      <a:buFont typeface="Times New Roman" panose="02020603050405020304" pitchFamily="18" charset="0"/>
      <a:defRPr kern="1200">
        <a:solidFill>
          <a:schemeClr val="tx1"/>
        </a:solidFill>
        <a:latin typeface="Roboto Condensed" panose="02000000000000000000" pitchFamily="2" charset="0"/>
        <a:ea typeface="Microsoft YaHei" panose="020B0503020204020204" pitchFamily="34" charset="-122"/>
        <a:cs typeface="+mn-cs"/>
      </a:defRPr>
    </a:lvl5pPr>
    <a:lvl6pPr marL="2286000" algn="l" defTabSz="914400" rtl="0" eaLnBrk="1" latinLnBrk="0" hangingPunct="1">
      <a:defRPr kern="1200">
        <a:solidFill>
          <a:schemeClr val="tx1"/>
        </a:solidFill>
        <a:latin typeface="Roboto Condensed" panose="02000000000000000000" pitchFamily="2" charset="0"/>
        <a:ea typeface="Microsoft YaHei" panose="020B0503020204020204" pitchFamily="34" charset="-122"/>
        <a:cs typeface="+mn-cs"/>
      </a:defRPr>
    </a:lvl6pPr>
    <a:lvl7pPr marL="2743200" algn="l" defTabSz="914400" rtl="0" eaLnBrk="1" latinLnBrk="0" hangingPunct="1">
      <a:defRPr kern="1200">
        <a:solidFill>
          <a:schemeClr val="tx1"/>
        </a:solidFill>
        <a:latin typeface="Roboto Condensed" panose="02000000000000000000" pitchFamily="2" charset="0"/>
        <a:ea typeface="Microsoft YaHei" panose="020B0503020204020204" pitchFamily="34" charset="-122"/>
        <a:cs typeface="+mn-cs"/>
      </a:defRPr>
    </a:lvl7pPr>
    <a:lvl8pPr marL="3200400" algn="l" defTabSz="914400" rtl="0" eaLnBrk="1" latinLnBrk="0" hangingPunct="1">
      <a:defRPr kern="1200">
        <a:solidFill>
          <a:schemeClr val="tx1"/>
        </a:solidFill>
        <a:latin typeface="Roboto Condensed" panose="02000000000000000000" pitchFamily="2" charset="0"/>
        <a:ea typeface="Microsoft YaHei" panose="020B0503020204020204" pitchFamily="34" charset="-122"/>
        <a:cs typeface="+mn-cs"/>
      </a:defRPr>
    </a:lvl8pPr>
    <a:lvl9pPr marL="3657600" algn="l" defTabSz="914400" rtl="0" eaLnBrk="1" latinLnBrk="0" hangingPunct="1">
      <a:defRPr kern="1200">
        <a:solidFill>
          <a:schemeClr val="tx1"/>
        </a:solidFill>
        <a:latin typeface="Roboto Condensed" panose="02000000000000000000" pitchFamily="2" charset="0"/>
        <a:ea typeface="Microsoft YaHei" panose="020B0503020204020204" pitchFamily="34"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999999"/>
    <a:srgbClr val="004586"/>
    <a:srgbClr val="83CAFF"/>
    <a:srgbClr val="0084D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84" y="438"/>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Rectangle 1"/>
          <p:cNvSpPr>
            <a:spLocks noGrp="1" noRot="1" noChangeAspect="1" noChangeArrowheads="1"/>
          </p:cNvSpPr>
          <p:nvPr>
            <p:ph type="sldImg"/>
          </p:nvPr>
        </p:nvSpPr>
        <p:spPr bwMode="auto">
          <a:xfrm>
            <a:off x="1106488" y="812800"/>
            <a:ext cx="5343525" cy="4006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2050" name="Rectangle 2"/>
          <p:cNvSpPr>
            <a:spLocks noGrp="1" noChangeArrowheads="1"/>
          </p:cNvSpPr>
          <p:nvPr>
            <p:ph type="body"/>
          </p:nvPr>
        </p:nvSpPr>
        <p:spPr bwMode="auto">
          <a:xfrm>
            <a:off x="755650" y="5078413"/>
            <a:ext cx="6046788" cy="4810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en-US" altLang="en-US"/>
          </a:p>
        </p:txBody>
      </p:sp>
      <p:sp>
        <p:nvSpPr>
          <p:cNvPr id="2051" name="Rectangle 3"/>
          <p:cNvSpPr>
            <a:spLocks noGrp="1" noChangeArrowheads="1"/>
          </p:cNvSpPr>
          <p:nvPr>
            <p:ph type="hdr"/>
          </p:nvPr>
        </p:nvSpPr>
        <p:spPr bwMode="auto">
          <a:xfrm>
            <a:off x="0" y="0"/>
            <a:ext cx="3279775"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nSpc>
                <a:spcPct val="95000"/>
              </a:lnSpc>
              <a:tabLst>
                <a:tab pos="723900" algn="l"/>
                <a:tab pos="1447800" algn="l"/>
                <a:tab pos="2171700" algn="l"/>
                <a:tab pos="2895600" algn="l"/>
              </a:tabLst>
              <a:defRPr sz="1400">
                <a:solidFill>
                  <a:srgbClr val="000000"/>
                </a:solidFill>
                <a:latin typeface="Times New Roman" panose="02020603050405020304" pitchFamily="18" charset="0"/>
                <a:cs typeface="Arial Unicode MS" panose="020B0604020202020204" pitchFamily="34" charset="-128"/>
              </a:defRPr>
            </a:lvl1pPr>
          </a:lstStyle>
          <a:p>
            <a:endParaRPr lang="et-EE" altLang="en-US"/>
          </a:p>
        </p:txBody>
      </p:sp>
      <p:sp>
        <p:nvSpPr>
          <p:cNvPr id="2052" name="Rectangle 4"/>
          <p:cNvSpPr>
            <a:spLocks noGrp="1" noChangeArrowheads="1"/>
          </p:cNvSpPr>
          <p:nvPr>
            <p:ph type="dt"/>
          </p:nvPr>
        </p:nvSpPr>
        <p:spPr bwMode="auto">
          <a:xfrm>
            <a:off x="4278313" y="0"/>
            <a:ext cx="3279775"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lnSpc>
                <a:spcPct val="95000"/>
              </a:lnSpc>
              <a:tabLst>
                <a:tab pos="723900" algn="l"/>
                <a:tab pos="1447800" algn="l"/>
                <a:tab pos="2171700" algn="l"/>
                <a:tab pos="2895600" algn="l"/>
              </a:tabLst>
              <a:defRPr sz="1400">
                <a:solidFill>
                  <a:srgbClr val="000000"/>
                </a:solidFill>
                <a:latin typeface="Times New Roman" panose="02020603050405020304" pitchFamily="18" charset="0"/>
                <a:cs typeface="Arial Unicode MS" panose="020B0604020202020204" pitchFamily="34" charset="-128"/>
              </a:defRPr>
            </a:lvl1pPr>
          </a:lstStyle>
          <a:p>
            <a:endParaRPr lang="et-EE" altLang="en-US"/>
          </a:p>
        </p:txBody>
      </p:sp>
      <p:sp>
        <p:nvSpPr>
          <p:cNvPr id="2053" name="Rectangle 5"/>
          <p:cNvSpPr>
            <a:spLocks noGrp="1" noChangeArrowheads="1"/>
          </p:cNvSpPr>
          <p:nvPr>
            <p:ph type="ftr"/>
          </p:nvPr>
        </p:nvSpPr>
        <p:spPr bwMode="auto">
          <a:xfrm>
            <a:off x="0" y="10156825"/>
            <a:ext cx="3279775"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nSpc>
                <a:spcPct val="95000"/>
              </a:lnSpc>
              <a:tabLst>
                <a:tab pos="723900" algn="l"/>
                <a:tab pos="1447800" algn="l"/>
                <a:tab pos="2171700" algn="l"/>
                <a:tab pos="2895600" algn="l"/>
              </a:tabLst>
              <a:defRPr sz="1400">
                <a:solidFill>
                  <a:srgbClr val="000000"/>
                </a:solidFill>
                <a:latin typeface="Times New Roman" panose="02020603050405020304" pitchFamily="18" charset="0"/>
                <a:cs typeface="Arial Unicode MS" panose="020B0604020202020204" pitchFamily="34" charset="-128"/>
              </a:defRPr>
            </a:lvl1pPr>
          </a:lstStyle>
          <a:p>
            <a:endParaRPr lang="et-EE" altLang="en-US"/>
          </a:p>
        </p:txBody>
      </p:sp>
      <p:sp>
        <p:nvSpPr>
          <p:cNvPr id="2054" name="Rectangle 6"/>
          <p:cNvSpPr>
            <a:spLocks noGrp="1" noChangeArrowheads="1"/>
          </p:cNvSpPr>
          <p:nvPr>
            <p:ph type="sldNum"/>
          </p:nvPr>
        </p:nvSpPr>
        <p:spPr bwMode="auto">
          <a:xfrm>
            <a:off x="4278313" y="10156825"/>
            <a:ext cx="3279775"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a:lnSpc>
                <a:spcPct val="95000"/>
              </a:lnSpc>
              <a:tabLst>
                <a:tab pos="723900" algn="l"/>
                <a:tab pos="1447800" algn="l"/>
                <a:tab pos="2171700" algn="l"/>
                <a:tab pos="2895600" algn="l"/>
              </a:tabLst>
              <a:defRPr sz="1400">
                <a:solidFill>
                  <a:srgbClr val="000000"/>
                </a:solidFill>
                <a:latin typeface="Times New Roman" panose="02020603050405020304" pitchFamily="18" charset="0"/>
                <a:cs typeface="Arial Unicode MS" panose="020B0604020202020204" pitchFamily="34" charset="-128"/>
              </a:defRPr>
            </a:lvl1pPr>
          </a:lstStyle>
          <a:p>
            <a:fld id="{9137B0FE-B827-43E6-9F1A-73A7AB4ED6CD}" type="slidenum">
              <a:rPr lang="et-EE" altLang="en-US"/>
              <a:pPr/>
              <a:t>‹#›</a:t>
            </a:fld>
            <a:endParaRPr lang="et-EE" altLang="en-US"/>
          </a:p>
        </p:txBody>
      </p:sp>
    </p:spTree>
    <p:extLst>
      <p:ext uri="{BB962C8B-B14F-4D97-AF65-F5344CB8AC3E}">
        <p14:creationId xmlns:p14="http://schemas.microsoft.com/office/powerpoint/2010/main" val="632586641"/>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404000" y="2448000"/>
            <a:ext cx="7200000" cy="1800000"/>
          </a:xfrm>
        </p:spPr>
        <p:txBody>
          <a:bodyPr tIns="86400" anchor="t" anchorCtr="0"/>
          <a:lstStyle>
            <a:lvl1pPr algn="l">
              <a:defRPr sz="5700"/>
            </a:lvl1pPr>
          </a:lstStyle>
          <a:p>
            <a:r>
              <a:rPr lang="en-US" dirty="0" err="1"/>
              <a:t>Esitlusslaidide</a:t>
            </a:r>
            <a:r>
              <a:rPr lang="en-US" dirty="0"/>
              <a:t> </a:t>
            </a:r>
            <a:r>
              <a:rPr lang="en-US" dirty="0" err="1"/>
              <a:t>kujundusest</a:t>
            </a:r>
            <a:endParaRPr lang="en-US" dirty="0"/>
          </a:p>
        </p:txBody>
      </p:sp>
      <p:sp>
        <p:nvSpPr>
          <p:cNvPr id="3" name="Subtitle 2"/>
          <p:cNvSpPr>
            <a:spLocks noGrp="1"/>
          </p:cNvSpPr>
          <p:nvPr>
            <p:ph type="subTitle" idx="1" hasCustomPrompt="1"/>
          </p:nvPr>
        </p:nvSpPr>
        <p:spPr>
          <a:xfrm>
            <a:off x="1404000" y="4525200"/>
            <a:ext cx="7200000" cy="1728000"/>
          </a:xfrm>
        </p:spPr>
        <p:txBody>
          <a:bodyPr/>
          <a:lstStyle>
            <a:lvl1pPr marL="0" indent="0" algn="l">
              <a:spcAft>
                <a:spcPts val="0"/>
              </a:spcAft>
              <a:buNone/>
              <a:defRPr sz="2600" b="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a:t>Eesnimi Perenimi</a:t>
            </a:r>
          </a:p>
          <a:p>
            <a:r>
              <a:rPr lang="et-EE" dirty="0"/>
              <a:t>asutuse nimetus / ametinimetus</a:t>
            </a:r>
          </a:p>
          <a:p>
            <a:endParaRPr lang="et-EE" dirty="0"/>
          </a:p>
          <a:p>
            <a:r>
              <a:rPr lang="et-EE" dirty="0"/>
              <a:t>14.12.2013</a:t>
            </a:r>
            <a:endParaRPr lang="en-US" dirty="0"/>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7200" y="352800"/>
            <a:ext cx="2988570" cy="1151368"/>
          </a:xfrm>
          <a:prstGeom prst="rect">
            <a:avLst/>
          </a:prstGeom>
        </p:spPr>
      </p:pic>
    </p:spTree>
    <p:extLst>
      <p:ext uri="{BB962C8B-B14F-4D97-AF65-F5344CB8AC3E}">
        <p14:creationId xmlns:p14="http://schemas.microsoft.com/office/powerpoint/2010/main" val="4267559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Blue">
    <p:spTree>
      <p:nvGrpSpPr>
        <p:cNvPr id="1" name=""/>
        <p:cNvGrpSpPr/>
        <p:nvPr/>
      </p:nvGrpSpPr>
      <p:grpSpPr>
        <a:xfrm>
          <a:off x="0" y="0"/>
          <a:ext cx="0" cy="0"/>
          <a:chOff x="0" y="0"/>
          <a:chExt cx="0" cy="0"/>
        </a:xfrm>
      </p:grpSpPr>
      <p:sp>
        <p:nvSpPr>
          <p:cNvPr id="4" name="Rectangle 3"/>
          <p:cNvSpPr/>
          <p:nvPr userDrawn="1"/>
        </p:nvSpPr>
        <p:spPr bwMode="auto">
          <a:xfrm>
            <a:off x="0" y="1800538"/>
            <a:ext cx="8999538" cy="5040000"/>
          </a:xfrm>
          <a:prstGeom prst="rect">
            <a:avLst/>
          </a:prstGeom>
          <a:solidFill>
            <a:srgbClr val="0084D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noFill/>
              <a:effectLst/>
              <a:latin typeface="Roboto Condensed" panose="02000000000000000000" pitchFamily="2" charset="0"/>
              <a:ea typeface="Microsoft YaHei" panose="020B0503020204020204" pitchFamily="34" charset="-122"/>
            </a:endParaRPr>
          </a:p>
        </p:txBody>
      </p:sp>
      <p:sp>
        <p:nvSpPr>
          <p:cNvPr id="2" name="Title 1"/>
          <p:cNvSpPr>
            <a:spLocks noGrp="1"/>
          </p:cNvSpPr>
          <p:nvPr>
            <p:ph type="ctrTitle" hasCustomPrompt="1"/>
          </p:nvPr>
        </p:nvSpPr>
        <p:spPr>
          <a:xfrm>
            <a:off x="1404000" y="2448000"/>
            <a:ext cx="7200000" cy="1800000"/>
          </a:xfrm>
        </p:spPr>
        <p:txBody>
          <a:bodyPr tIns="86400" anchor="t" anchorCtr="0"/>
          <a:lstStyle>
            <a:lvl1pPr algn="l">
              <a:defRPr sz="5700">
                <a:solidFill>
                  <a:schemeClr val="bg1"/>
                </a:solidFill>
              </a:defRPr>
            </a:lvl1pPr>
          </a:lstStyle>
          <a:p>
            <a:r>
              <a:rPr lang="en-US" dirty="0" err="1"/>
              <a:t>Esitlusslaidide</a:t>
            </a:r>
            <a:r>
              <a:rPr lang="en-US" dirty="0"/>
              <a:t> </a:t>
            </a:r>
            <a:r>
              <a:rPr lang="en-US" dirty="0" err="1"/>
              <a:t>kujundusest</a:t>
            </a:r>
            <a:endParaRPr lang="en-US" dirty="0"/>
          </a:p>
        </p:txBody>
      </p:sp>
      <p:sp>
        <p:nvSpPr>
          <p:cNvPr id="3" name="Subtitle 2"/>
          <p:cNvSpPr>
            <a:spLocks noGrp="1"/>
          </p:cNvSpPr>
          <p:nvPr>
            <p:ph type="subTitle" idx="1" hasCustomPrompt="1"/>
          </p:nvPr>
        </p:nvSpPr>
        <p:spPr>
          <a:xfrm>
            <a:off x="1404000" y="4525200"/>
            <a:ext cx="7200000" cy="1728000"/>
          </a:xfrm>
        </p:spPr>
        <p:txBody>
          <a:bodyPr/>
          <a:lstStyle>
            <a:lvl1pPr marL="0" indent="0" algn="l">
              <a:spcAft>
                <a:spcPts val="0"/>
              </a:spcAft>
              <a:buNone/>
              <a:defRPr sz="26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a:t>Eesnimi Perenimi</a:t>
            </a:r>
          </a:p>
          <a:p>
            <a:r>
              <a:rPr lang="et-EE" dirty="0"/>
              <a:t>asutuse nimetus / ametinimetus</a:t>
            </a:r>
          </a:p>
          <a:p>
            <a:endParaRPr lang="et-EE" dirty="0"/>
          </a:p>
          <a:p>
            <a:r>
              <a:rPr lang="et-EE" dirty="0"/>
              <a:t>14.12.2013</a:t>
            </a:r>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7200" y="352800"/>
            <a:ext cx="2988570" cy="1151368"/>
          </a:xfrm>
          <a:prstGeom prst="rect">
            <a:avLst/>
          </a:prstGeom>
        </p:spPr>
      </p:pic>
    </p:spTree>
    <p:extLst>
      <p:ext uri="{BB962C8B-B14F-4D97-AF65-F5344CB8AC3E}">
        <p14:creationId xmlns:p14="http://schemas.microsoft.com/office/powerpoint/2010/main" val="31140939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3237" y="540000"/>
            <a:ext cx="7920000" cy="1080000"/>
          </a:xfrm>
        </p:spPr>
        <p:txBody>
          <a:bodyPr tIns="54000" anchor="t" anchorCtr="0"/>
          <a:lstStyle>
            <a:lvl1pPr>
              <a:defRPr sz="3600" b="1"/>
            </a:lvl1pPr>
          </a:lstStyle>
          <a:p>
            <a:r>
              <a:rPr lang="en-US" dirty="0" err="1"/>
              <a:t>Slaidi</a:t>
            </a:r>
            <a:r>
              <a:rPr lang="en-US" dirty="0"/>
              <a:t> </a:t>
            </a:r>
            <a:r>
              <a:rPr lang="en-US" dirty="0" err="1"/>
              <a:t>pealkiri</a:t>
            </a:r>
            <a:r>
              <a:rPr lang="en-US" dirty="0"/>
              <a:t> </a:t>
            </a:r>
            <a:r>
              <a:rPr lang="en-US" dirty="0" err="1"/>
              <a:t>vajadusel</a:t>
            </a:r>
            <a:r>
              <a:rPr lang="en-US" dirty="0"/>
              <a:t> </a:t>
            </a:r>
            <a:br>
              <a:rPr lang="en-US" dirty="0"/>
            </a:br>
            <a:r>
              <a:rPr lang="en-US" dirty="0" err="1"/>
              <a:t>kahel</a:t>
            </a:r>
            <a:r>
              <a:rPr lang="en-US" dirty="0"/>
              <a:t> real</a:t>
            </a:r>
          </a:p>
        </p:txBody>
      </p:sp>
      <p:sp>
        <p:nvSpPr>
          <p:cNvPr id="3" name="Content Placeholder 2"/>
          <p:cNvSpPr>
            <a:spLocks noGrp="1"/>
          </p:cNvSpPr>
          <p:nvPr>
            <p:ph idx="1"/>
          </p:nvPr>
        </p:nvSpPr>
        <p:spPr>
          <a:xfrm>
            <a:off x="503239" y="1768475"/>
            <a:ext cx="7920000" cy="4513263"/>
          </a:xfrm>
        </p:spPr>
        <p:txBody>
          <a:bodyPr/>
          <a:lstStyle>
            <a:lvl1pPr marL="0" indent="0">
              <a:spcAft>
                <a:spcPts val="800"/>
              </a:spcAft>
              <a:defRPr/>
            </a:lvl1pPr>
            <a:lvl2pPr marL="0" indent="0">
              <a:spcAft>
                <a:spcPts val="0"/>
              </a:spcAft>
              <a:defRPr/>
            </a:lvl2pPr>
            <a:lvl3pPr marL="0" indent="0">
              <a:spcAft>
                <a:spcPts val="0"/>
              </a:spcAft>
              <a:defRPr/>
            </a:lvl3pPr>
            <a:lvl4pPr marL="0" indent="0">
              <a:spcAft>
                <a:spcPts val="0"/>
              </a:spcAft>
              <a:defRPr/>
            </a:lvl4pPr>
            <a:lvl5pPr marL="0" indent="0">
              <a:spcAft>
                <a:spcPts val="0"/>
              </a:spcAft>
              <a:defRPr/>
            </a:lvl5pPr>
          </a:lstStyle>
          <a:p>
            <a:pPr lvl="0"/>
            <a:r>
              <a:rPr lang="en-US" dirty="0"/>
              <a:t>Click to edit Master text styles</a:t>
            </a:r>
          </a:p>
        </p:txBody>
      </p:sp>
    </p:spTree>
    <p:extLst>
      <p:ext uri="{BB962C8B-B14F-4D97-AF65-F5344CB8AC3E}">
        <p14:creationId xmlns:p14="http://schemas.microsoft.com/office/powerpoint/2010/main" val="9960034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Bulle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3237" y="540000"/>
            <a:ext cx="7920000" cy="1080000"/>
          </a:xfrm>
        </p:spPr>
        <p:txBody>
          <a:bodyPr tIns="54000" anchor="t" anchorCtr="0"/>
          <a:lstStyle>
            <a:lvl1pPr>
              <a:defRPr sz="3600" b="1"/>
            </a:lvl1pPr>
          </a:lstStyle>
          <a:p>
            <a:r>
              <a:rPr lang="en-US" dirty="0" err="1"/>
              <a:t>Slaidi</a:t>
            </a:r>
            <a:r>
              <a:rPr lang="en-US" dirty="0"/>
              <a:t> </a:t>
            </a:r>
            <a:r>
              <a:rPr lang="en-US" dirty="0" err="1"/>
              <a:t>pealkiri</a:t>
            </a:r>
            <a:r>
              <a:rPr lang="en-US" dirty="0"/>
              <a:t> </a:t>
            </a:r>
            <a:r>
              <a:rPr lang="en-US" dirty="0" err="1"/>
              <a:t>vajadusel</a:t>
            </a:r>
            <a:r>
              <a:rPr lang="en-US" dirty="0"/>
              <a:t> </a:t>
            </a:r>
            <a:br>
              <a:rPr lang="en-US" dirty="0"/>
            </a:br>
            <a:r>
              <a:rPr lang="en-US" dirty="0" err="1"/>
              <a:t>kahel</a:t>
            </a:r>
            <a:r>
              <a:rPr lang="en-US" dirty="0"/>
              <a:t> real</a:t>
            </a:r>
          </a:p>
        </p:txBody>
      </p:sp>
      <p:sp>
        <p:nvSpPr>
          <p:cNvPr id="3" name="Content Placeholder 2"/>
          <p:cNvSpPr>
            <a:spLocks noGrp="1"/>
          </p:cNvSpPr>
          <p:nvPr>
            <p:ph idx="1"/>
          </p:nvPr>
        </p:nvSpPr>
        <p:spPr>
          <a:xfrm>
            <a:off x="503239" y="1768475"/>
            <a:ext cx="7920000" cy="4513263"/>
          </a:xfrm>
        </p:spPr>
        <p:txBody>
          <a:bodyPr/>
          <a:lstStyle>
            <a:lvl1pPr marL="432000" indent="-324000">
              <a:spcAft>
                <a:spcPts val="800"/>
              </a:spcAft>
              <a:buClr>
                <a:srgbClr val="0084D1"/>
              </a:buClr>
              <a:buSzPct val="100000"/>
              <a:buFont typeface="Arial" panose="020B0604020202020204" pitchFamily="34" charset="0"/>
              <a:buChar char="•"/>
              <a:defRPr/>
            </a:lvl1pPr>
            <a:lvl2pPr marL="0" indent="0">
              <a:spcAft>
                <a:spcPts val="0"/>
              </a:spcAft>
              <a:defRPr/>
            </a:lvl2pPr>
            <a:lvl3pPr marL="0" indent="0">
              <a:spcAft>
                <a:spcPts val="0"/>
              </a:spcAft>
              <a:defRPr/>
            </a:lvl3pPr>
            <a:lvl4pPr marL="0" indent="0">
              <a:spcAft>
                <a:spcPts val="0"/>
              </a:spcAft>
              <a:defRPr/>
            </a:lvl4pPr>
            <a:lvl5pPr marL="0" indent="0">
              <a:spcAft>
                <a:spcPts val="0"/>
              </a:spcAft>
              <a:defRPr/>
            </a:lvl5pPr>
          </a:lstStyle>
          <a:p>
            <a:pPr lvl="0"/>
            <a:r>
              <a:rPr lang="en-US" dirty="0"/>
              <a:t>Click to edit Master text styles</a:t>
            </a:r>
          </a:p>
        </p:txBody>
      </p:sp>
    </p:spTree>
    <p:extLst>
      <p:ext uri="{BB962C8B-B14F-4D97-AF65-F5344CB8AC3E}">
        <p14:creationId xmlns:p14="http://schemas.microsoft.com/office/powerpoint/2010/main" val="40096721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1404000" y="2448000"/>
            <a:ext cx="7200000" cy="972269"/>
          </a:xfrm>
        </p:spPr>
        <p:txBody>
          <a:bodyPr tIns="86400" anchor="t" anchorCtr="0"/>
          <a:lstStyle>
            <a:lvl1pPr algn="l">
              <a:defRPr sz="5700"/>
            </a:lvl1pPr>
          </a:lstStyle>
          <a:p>
            <a:r>
              <a:rPr lang="et-EE" dirty="0"/>
              <a:t>Aitäh!</a:t>
            </a:r>
            <a:endParaRPr lang="en-US" dirty="0"/>
          </a:p>
        </p:txBody>
      </p:sp>
      <p:sp>
        <p:nvSpPr>
          <p:cNvPr id="8" name="Subtitle 2"/>
          <p:cNvSpPr>
            <a:spLocks noGrp="1"/>
          </p:cNvSpPr>
          <p:nvPr>
            <p:ph type="subTitle" idx="1" hasCustomPrompt="1"/>
          </p:nvPr>
        </p:nvSpPr>
        <p:spPr>
          <a:xfrm>
            <a:off x="1404000" y="3636293"/>
            <a:ext cx="7200000" cy="1728000"/>
          </a:xfrm>
        </p:spPr>
        <p:txBody>
          <a:bodyPr/>
          <a:lstStyle>
            <a:lvl1pPr marL="0" indent="0" algn="l">
              <a:spcAft>
                <a:spcPts val="0"/>
              </a:spcAft>
              <a:buNone/>
              <a:defRPr sz="2600" b="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a:t>Eesnimi Perenimi</a:t>
            </a:r>
          </a:p>
          <a:p>
            <a:r>
              <a:rPr lang="et-EE" dirty="0" err="1"/>
              <a:t>eesnimi@perenimi@amet.ee</a:t>
            </a:r>
            <a:endParaRPr lang="et-EE" dirty="0"/>
          </a:p>
          <a:p>
            <a:endParaRPr lang="et-EE"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7200" y="352800"/>
            <a:ext cx="2988570" cy="1151368"/>
          </a:xfrm>
          <a:prstGeom prst="rect">
            <a:avLst/>
          </a:prstGeom>
        </p:spPr>
      </p:pic>
    </p:spTree>
    <p:extLst>
      <p:ext uri="{BB962C8B-B14F-4D97-AF65-F5344CB8AC3E}">
        <p14:creationId xmlns:p14="http://schemas.microsoft.com/office/powerpoint/2010/main" val="26190034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End Slide Blue">
    <p:spTree>
      <p:nvGrpSpPr>
        <p:cNvPr id="1" name=""/>
        <p:cNvGrpSpPr/>
        <p:nvPr/>
      </p:nvGrpSpPr>
      <p:grpSpPr>
        <a:xfrm>
          <a:off x="0" y="0"/>
          <a:ext cx="0" cy="0"/>
          <a:chOff x="0" y="0"/>
          <a:chExt cx="0" cy="0"/>
        </a:xfrm>
      </p:grpSpPr>
      <p:sp>
        <p:nvSpPr>
          <p:cNvPr id="5" name="Rectangle 4"/>
          <p:cNvSpPr/>
          <p:nvPr userDrawn="1"/>
        </p:nvSpPr>
        <p:spPr bwMode="auto">
          <a:xfrm>
            <a:off x="0" y="1800538"/>
            <a:ext cx="8999538" cy="5040000"/>
          </a:xfrm>
          <a:prstGeom prst="rect">
            <a:avLst/>
          </a:prstGeom>
          <a:solidFill>
            <a:srgbClr val="0084D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noFill/>
              <a:effectLst/>
              <a:latin typeface="Roboto Condensed" panose="02000000000000000000" pitchFamily="2" charset="0"/>
              <a:ea typeface="Microsoft YaHei" panose="020B0503020204020204" pitchFamily="34" charset="-122"/>
            </a:endParaRPr>
          </a:p>
        </p:txBody>
      </p:sp>
      <p:sp>
        <p:nvSpPr>
          <p:cNvPr id="7" name="Title 1"/>
          <p:cNvSpPr>
            <a:spLocks noGrp="1"/>
          </p:cNvSpPr>
          <p:nvPr>
            <p:ph type="ctrTitle" hasCustomPrompt="1"/>
          </p:nvPr>
        </p:nvSpPr>
        <p:spPr>
          <a:xfrm>
            <a:off x="1404000" y="2448000"/>
            <a:ext cx="7200000" cy="972269"/>
          </a:xfrm>
        </p:spPr>
        <p:txBody>
          <a:bodyPr tIns="86400" anchor="t" anchorCtr="0"/>
          <a:lstStyle>
            <a:lvl1pPr algn="l">
              <a:defRPr sz="5700">
                <a:solidFill>
                  <a:schemeClr val="bg1"/>
                </a:solidFill>
              </a:defRPr>
            </a:lvl1pPr>
          </a:lstStyle>
          <a:p>
            <a:r>
              <a:rPr lang="et-EE" dirty="0"/>
              <a:t>Aitäh!</a:t>
            </a:r>
            <a:endParaRPr lang="en-US" dirty="0"/>
          </a:p>
        </p:txBody>
      </p:sp>
      <p:sp>
        <p:nvSpPr>
          <p:cNvPr id="8" name="Subtitle 2"/>
          <p:cNvSpPr>
            <a:spLocks noGrp="1"/>
          </p:cNvSpPr>
          <p:nvPr>
            <p:ph type="subTitle" idx="1" hasCustomPrompt="1"/>
          </p:nvPr>
        </p:nvSpPr>
        <p:spPr>
          <a:xfrm>
            <a:off x="1404000" y="3636293"/>
            <a:ext cx="7200000" cy="1728000"/>
          </a:xfrm>
        </p:spPr>
        <p:txBody>
          <a:bodyPr/>
          <a:lstStyle>
            <a:lvl1pPr marL="0" indent="0" algn="l">
              <a:spcAft>
                <a:spcPts val="0"/>
              </a:spcAft>
              <a:buNone/>
              <a:defRPr sz="26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a:t>Eesnimi Perenimi</a:t>
            </a:r>
          </a:p>
          <a:p>
            <a:r>
              <a:rPr lang="et-EE" dirty="0" err="1"/>
              <a:t>eesnimi@perenimi@amet.ee</a:t>
            </a:r>
            <a:endParaRPr lang="et-EE" dirty="0"/>
          </a:p>
          <a:p>
            <a:endParaRPr lang="et-EE"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7200" y="352800"/>
            <a:ext cx="2988570" cy="1151368"/>
          </a:xfrm>
          <a:prstGeom prst="rect">
            <a:avLst/>
          </a:prstGeom>
        </p:spPr>
      </p:pic>
    </p:spTree>
    <p:extLst>
      <p:ext uri="{BB962C8B-B14F-4D97-AF65-F5344CB8AC3E}">
        <p14:creationId xmlns:p14="http://schemas.microsoft.com/office/powerpoint/2010/main" val="34036317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535410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503238" y="301625"/>
            <a:ext cx="9069387" cy="1260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ltLang="en-US"/>
              <a:t>Click to edit the title text format</a:t>
            </a:r>
          </a:p>
        </p:txBody>
      </p:sp>
      <p:sp>
        <p:nvSpPr>
          <p:cNvPr id="1026" name="Rectangle 2"/>
          <p:cNvSpPr>
            <a:spLocks noGrp="1" noChangeArrowheads="1"/>
          </p:cNvSpPr>
          <p:nvPr>
            <p:ph type="body" idx="1"/>
          </p:nvPr>
        </p:nvSpPr>
        <p:spPr bwMode="auto">
          <a:xfrm>
            <a:off x="503238" y="1768475"/>
            <a:ext cx="9069387" cy="4513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en-US"/>
              <a:t>Click to edit the outline text format</a:t>
            </a:r>
          </a:p>
          <a:p>
            <a:pPr lvl="1"/>
            <a:r>
              <a:rPr lang="en-GB" altLang="en-US"/>
              <a:t>Second Outline Level</a:t>
            </a:r>
          </a:p>
          <a:p>
            <a:pPr lvl="2"/>
            <a:r>
              <a:rPr lang="en-GB" altLang="en-US"/>
              <a:t>Third Outline Level</a:t>
            </a:r>
          </a:p>
          <a:p>
            <a:pPr lvl="3"/>
            <a:r>
              <a:rPr lang="en-GB" altLang="en-US"/>
              <a:t>Fourth Outline Level</a:t>
            </a:r>
          </a:p>
          <a:p>
            <a:pPr lvl="4"/>
            <a:r>
              <a:rPr lang="en-GB" altLang="en-US"/>
              <a:t>Fifth Outline Level</a:t>
            </a:r>
          </a:p>
          <a:p>
            <a:pPr lvl="4"/>
            <a:r>
              <a:rPr lang="en-GB" altLang="en-US"/>
              <a:t>Sixth Outline Level</a:t>
            </a:r>
          </a:p>
          <a:p>
            <a:pPr lvl="4"/>
            <a:r>
              <a:rPr lang="en-GB" altLang="en-US"/>
              <a:t>Seventh Outline Level</a:t>
            </a:r>
          </a:p>
          <a:p>
            <a:pPr lvl="4"/>
            <a:r>
              <a:rPr lang="en-GB" altLang="en-US"/>
              <a:t>Eighth Outline Level</a:t>
            </a:r>
          </a:p>
          <a:p>
            <a:pPr lvl="4"/>
            <a:r>
              <a:rPr lang="en-GB" altLang="en-US"/>
              <a:t>Ninth Outline Level</a:t>
            </a:r>
          </a:p>
        </p:txBody>
      </p:sp>
      <p:sp>
        <p:nvSpPr>
          <p:cNvPr id="1027" name="Rectangle 3"/>
          <p:cNvSpPr>
            <a:spLocks noGrp="1" noChangeArrowheads="1"/>
          </p:cNvSpPr>
          <p:nvPr>
            <p:ph type="dt"/>
          </p:nvPr>
        </p:nvSpPr>
        <p:spPr bwMode="auto">
          <a:xfrm>
            <a:off x="503238" y="6886575"/>
            <a:ext cx="2346325" cy="519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nSpc>
                <a:spcPct val="95000"/>
              </a:lnSpc>
              <a:tabLst>
                <a:tab pos="723900" algn="l"/>
                <a:tab pos="1447800" algn="l"/>
                <a:tab pos="2171700" algn="l"/>
              </a:tabLst>
              <a:defRPr sz="1400">
                <a:solidFill>
                  <a:srgbClr val="000000"/>
                </a:solidFill>
                <a:latin typeface="Times New Roman" panose="02020603050405020304" pitchFamily="18" charset="0"/>
                <a:cs typeface="Arial Unicode MS" panose="020B0604020202020204" pitchFamily="34" charset="-128"/>
              </a:defRPr>
            </a:lvl1pPr>
          </a:lstStyle>
          <a:p>
            <a:endParaRPr lang="et-EE" altLang="en-US"/>
          </a:p>
        </p:txBody>
      </p:sp>
      <p:sp>
        <p:nvSpPr>
          <p:cNvPr id="1028" name="Rectangle 4"/>
          <p:cNvSpPr>
            <a:spLocks noGrp="1" noChangeArrowheads="1"/>
          </p:cNvSpPr>
          <p:nvPr>
            <p:ph type="ftr"/>
          </p:nvPr>
        </p:nvSpPr>
        <p:spPr bwMode="auto">
          <a:xfrm>
            <a:off x="3448050" y="6886575"/>
            <a:ext cx="3194050" cy="519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ctr">
              <a:lnSpc>
                <a:spcPct val="95000"/>
              </a:lnSpc>
              <a:tabLst>
                <a:tab pos="723900" algn="l"/>
                <a:tab pos="1447800" algn="l"/>
                <a:tab pos="2171700" algn="l"/>
                <a:tab pos="2895600" algn="l"/>
              </a:tabLst>
              <a:defRPr sz="1400">
                <a:solidFill>
                  <a:srgbClr val="000000"/>
                </a:solidFill>
                <a:latin typeface="Times New Roman" panose="02020603050405020304" pitchFamily="18" charset="0"/>
                <a:cs typeface="Arial Unicode MS" panose="020B0604020202020204" pitchFamily="34" charset="-128"/>
              </a:defRPr>
            </a:lvl1pPr>
          </a:lstStyle>
          <a:p>
            <a:endParaRPr lang="et-EE" altLang="en-US"/>
          </a:p>
        </p:txBody>
      </p:sp>
      <p:sp>
        <p:nvSpPr>
          <p:cNvPr id="1029" name="Rectangle 5"/>
          <p:cNvSpPr>
            <a:spLocks noGrp="1" noChangeArrowheads="1"/>
          </p:cNvSpPr>
          <p:nvPr>
            <p:ph type="sldNum"/>
          </p:nvPr>
        </p:nvSpPr>
        <p:spPr bwMode="auto">
          <a:xfrm>
            <a:off x="7227888" y="6886575"/>
            <a:ext cx="2346325" cy="519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lnSpc>
                <a:spcPct val="95000"/>
              </a:lnSpc>
              <a:tabLst>
                <a:tab pos="723900" algn="l"/>
                <a:tab pos="1447800" algn="l"/>
                <a:tab pos="2171700" algn="l"/>
              </a:tabLst>
              <a:defRPr sz="1400">
                <a:solidFill>
                  <a:srgbClr val="000000"/>
                </a:solidFill>
                <a:latin typeface="Times New Roman" panose="02020603050405020304" pitchFamily="18" charset="0"/>
                <a:cs typeface="Arial Unicode MS" panose="020B0604020202020204" pitchFamily="34" charset="-128"/>
              </a:defRPr>
            </a:lvl1pPr>
          </a:lstStyle>
          <a:p>
            <a:fld id="{91A857D3-8977-4B76-8A8E-76EC884CC3A4}" type="slidenum">
              <a:rPr lang="et-EE" altLang="en-US"/>
              <a:pPr/>
              <a:t>‹#›</a:t>
            </a:fld>
            <a:endParaRPr lang="et-EE" altLang="en-US"/>
          </a:p>
        </p:txBody>
      </p:sp>
    </p:spTree>
  </p:cSld>
  <p:clrMap bg1="lt1" tx1="dk1" bg2="lt2" tx2="dk2" accent1="accent1" accent2="accent2" accent3="accent3" accent4="accent4" accent5="accent5" accent6="accent6" hlink="hlink" folHlink="folHlink"/>
  <p:sldLayoutIdLst>
    <p:sldLayoutId id="2147483649" r:id="rId1"/>
    <p:sldLayoutId id="2147483661" r:id="rId2"/>
    <p:sldLayoutId id="2147483650" r:id="rId3"/>
    <p:sldLayoutId id="2147483662" r:id="rId4"/>
    <p:sldLayoutId id="2147483660" r:id="rId5"/>
    <p:sldLayoutId id="2147483663" r:id="rId6"/>
    <p:sldLayoutId id="2147483655" r:id="rId7"/>
  </p:sldLayoutIdLst>
  <p:txStyles>
    <p:titleStyle>
      <a:lvl1pPr algn="l" defTabSz="449263" rtl="0" fontAlgn="base" hangingPunct="0">
        <a:lnSpc>
          <a:spcPct val="88000"/>
        </a:lnSpc>
        <a:spcBef>
          <a:spcPct val="0"/>
        </a:spcBef>
        <a:spcAft>
          <a:spcPct val="0"/>
        </a:spcAft>
        <a:buClr>
          <a:srgbClr val="000000"/>
        </a:buClr>
        <a:buSzPct val="100000"/>
        <a:buFont typeface="Times New Roman" panose="02020603050405020304" pitchFamily="18" charset="0"/>
        <a:defRPr sz="5700" kern="1200">
          <a:solidFill>
            <a:srgbClr val="000000"/>
          </a:solidFill>
          <a:latin typeface="+mj-lt"/>
          <a:ea typeface="+mj-ea"/>
          <a:cs typeface="+mj-cs"/>
        </a:defRPr>
      </a:lvl1pPr>
      <a:lvl2pPr marL="742950" indent="-285750" algn="l" defTabSz="449263" rtl="0" fontAlgn="base" hangingPunct="0">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2pPr>
      <a:lvl3pPr marL="1143000" indent="-228600" algn="l" defTabSz="449263" rtl="0" fontAlgn="base" hangingPunct="0">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3pPr>
      <a:lvl4pPr marL="1600200" indent="-228600" algn="l" defTabSz="449263" rtl="0" fontAlgn="base" hangingPunct="0">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4pPr>
      <a:lvl5pPr marL="2057400" indent="-228600" algn="l" defTabSz="449263" rtl="0" fontAlgn="base" hangingPunct="0">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5pPr>
      <a:lvl6pPr marL="2514600" indent="-228600" algn="l" defTabSz="449263" rtl="0" fontAlgn="base" hangingPunct="0">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6pPr>
      <a:lvl7pPr marL="2971800" indent="-228600" algn="l" defTabSz="449263" rtl="0" fontAlgn="base" hangingPunct="0">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7pPr>
      <a:lvl8pPr marL="3429000" indent="-228600" algn="l" defTabSz="449263" rtl="0" fontAlgn="base" hangingPunct="0">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8pPr>
      <a:lvl9pPr marL="3886200" indent="-228600" algn="l" defTabSz="449263" rtl="0" fontAlgn="base" hangingPunct="0">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9pPr>
    </p:titleStyle>
    <p:bodyStyle>
      <a:lvl1pPr marL="342900" indent="-342900" algn="l" defTabSz="449263" rtl="0" fontAlgn="base" hangingPunct="0">
        <a:lnSpc>
          <a:spcPct val="110000"/>
        </a:lnSpc>
        <a:spcBef>
          <a:spcPct val="0"/>
        </a:spcBef>
        <a:spcAft>
          <a:spcPts val="1413"/>
        </a:spcAft>
        <a:buClr>
          <a:srgbClr val="000000"/>
        </a:buClr>
        <a:buSzPct val="100000"/>
        <a:buFont typeface="Times New Roman" panose="02020603050405020304" pitchFamily="18" charset="0"/>
        <a:defRPr sz="3200" kern="1200">
          <a:solidFill>
            <a:srgbClr val="000000"/>
          </a:solidFill>
          <a:latin typeface="+mn-lt"/>
          <a:ea typeface="+mn-ea"/>
          <a:cs typeface="+mn-cs"/>
        </a:defRPr>
      </a:lvl1pPr>
      <a:lvl2pPr marL="742950" indent="-285750" algn="l" defTabSz="449263" rtl="0" fontAlgn="base" hangingPunct="0">
        <a:lnSpc>
          <a:spcPct val="110000"/>
        </a:lnSpc>
        <a:spcBef>
          <a:spcPct val="0"/>
        </a:spcBef>
        <a:spcAft>
          <a:spcPts val="1138"/>
        </a:spcAft>
        <a:buClr>
          <a:srgbClr val="000000"/>
        </a:buClr>
        <a:buSzPct val="100000"/>
        <a:buFont typeface="Times New Roman" panose="02020603050405020304" pitchFamily="18" charset="0"/>
        <a:defRPr sz="2800" kern="1200">
          <a:solidFill>
            <a:srgbClr val="000000"/>
          </a:solidFill>
          <a:latin typeface="+mn-lt"/>
          <a:ea typeface="+mn-ea"/>
          <a:cs typeface="+mn-cs"/>
        </a:defRPr>
      </a:lvl2pPr>
      <a:lvl3pPr marL="1143000" indent="-228600" algn="l" defTabSz="449263" rtl="0" fontAlgn="base" hangingPunct="0">
        <a:lnSpc>
          <a:spcPct val="110000"/>
        </a:lnSpc>
        <a:spcBef>
          <a:spcPct val="0"/>
        </a:spcBef>
        <a:spcAft>
          <a:spcPts val="850"/>
        </a:spcAft>
        <a:buClr>
          <a:srgbClr val="000000"/>
        </a:buClr>
        <a:buSzPct val="100000"/>
        <a:buFont typeface="Times New Roman" panose="02020603050405020304" pitchFamily="18" charset="0"/>
        <a:defRPr sz="2400" kern="1200">
          <a:solidFill>
            <a:srgbClr val="000000"/>
          </a:solidFill>
          <a:latin typeface="+mn-lt"/>
          <a:ea typeface="+mn-ea"/>
          <a:cs typeface="+mn-cs"/>
        </a:defRPr>
      </a:lvl3pPr>
      <a:lvl4pPr marL="1600200" indent="-228600" algn="l" defTabSz="449263" rtl="0" fontAlgn="base" hangingPunct="0">
        <a:lnSpc>
          <a:spcPct val="110000"/>
        </a:lnSpc>
        <a:spcBef>
          <a:spcPct val="0"/>
        </a:spcBef>
        <a:spcAft>
          <a:spcPts val="575"/>
        </a:spcAft>
        <a:buClr>
          <a:srgbClr val="000000"/>
        </a:buClr>
        <a:buSzPct val="100000"/>
        <a:buFont typeface="Times New Roman" panose="02020603050405020304" pitchFamily="18" charset="0"/>
        <a:defRPr sz="2000" kern="1200">
          <a:solidFill>
            <a:srgbClr val="000000"/>
          </a:solidFill>
          <a:latin typeface="+mn-lt"/>
          <a:ea typeface="+mn-ea"/>
          <a:cs typeface="+mn-cs"/>
        </a:defRPr>
      </a:lvl4pPr>
      <a:lvl5pPr marL="2057400" indent="-228600" algn="l" defTabSz="449263" rtl="0" fontAlgn="base" hangingPunct="0">
        <a:lnSpc>
          <a:spcPct val="110000"/>
        </a:lnSpc>
        <a:spcBef>
          <a:spcPct val="0"/>
        </a:spcBef>
        <a:spcAft>
          <a:spcPts val="288"/>
        </a:spcAft>
        <a:buClr>
          <a:srgbClr val="000000"/>
        </a:buClr>
        <a:buSzPct val="100000"/>
        <a:buFont typeface="Times New Roman" panose="02020603050405020304" pitchFamily="18" charset="0"/>
        <a:defRPr sz="20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04000" y="1980109"/>
            <a:ext cx="7200000" cy="2267891"/>
          </a:xfrm>
        </p:spPr>
        <p:txBody>
          <a:bodyPr/>
          <a:lstStyle/>
          <a:p>
            <a:r>
              <a:rPr lang="et-EE" dirty="0" smtClean="0"/>
              <a:t>Riigihangetest</a:t>
            </a:r>
            <a:endParaRPr lang="en-US" dirty="0"/>
          </a:p>
        </p:txBody>
      </p:sp>
      <p:sp>
        <p:nvSpPr>
          <p:cNvPr id="3" name="Subtitle 2"/>
          <p:cNvSpPr>
            <a:spLocks noGrp="1"/>
          </p:cNvSpPr>
          <p:nvPr>
            <p:ph type="subTitle" idx="1"/>
          </p:nvPr>
        </p:nvSpPr>
        <p:spPr/>
        <p:txBody>
          <a:bodyPr/>
          <a:lstStyle/>
          <a:p>
            <a:r>
              <a:rPr lang="et-EE" altLang="en-US" b="1" dirty="0">
                <a:solidFill>
                  <a:srgbClr val="FFFFFF"/>
                </a:solidFill>
              </a:rPr>
              <a:t>Keidi Kõiv</a:t>
            </a:r>
          </a:p>
          <a:p>
            <a:r>
              <a:rPr lang="et-EE" altLang="en-US" sz="2000" dirty="0">
                <a:solidFill>
                  <a:srgbClr val="FFFFFF"/>
                </a:solidFill>
              </a:rPr>
              <a:t>Arengutoetuste osakond</a:t>
            </a:r>
          </a:p>
          <a:p>
            <a:endParaRPr lang="et-EE" altLang="en-US" sz="2000" dirty="0">
              <a:solidFill>
                <a:srgbClr val="FFFFFF"/>
              </a:solidFill>
            </a:endParaRPr>
          </a:p>
          <a:p>
            <a:r>
              <a:rPr lang="et-EE" altLang="en-US" sz="2000" dirty="0" smtClean="0">
                <a:solidFill>
                  <a:srgbClr val="FFFFFF"/>
                </a:solidFill>
              </a:rPr>
              <a:t>18</a:t>
            </a:r>
            <a:r>
              <a:rPr lang="et-EE" altLang="en-US" sz="2000" dirty="0" smtClean="0">
                <a:solidFill>
                  <a:srgbClr val="FFFFFF"/>
                </a:solidFill>
              </a:rPr>
              <a:t>.05.2017</a:t>
            </a:r>
            <a:endParaRPr lang="et-EE" altLang="en-US" sz="2000" dirty="0">
              <a:solidFill>
                <a:srgbClr val="FFFFFF"/>
              </a:solidFill>
            </a:endParaRPr>
          </a:p>
        </p:txBody>
      </p:sp>
    </p:spTree>
    <p:extLst>
      <p:ext uri="{BB962C8B-B14F-4D97-AF65-F5344CB8AC3E}">
        <p14:creationId xmlns:p14="http://schemas.microsoft.com/office/powerpoint/2010/main" val="11360222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t-EE" dirty="0" smtClean="0"/>
              <a:t>Levinuimad rikkumised</a:t>
            </a:r>
            <a:endParaRPr lang="en-US" dirty="0"/>
          </a:p>
        </p:txBody>
      </p:sp>
      <p:sp>
        <p:nvSpPr>
          <p:cNvPr id="3" name="Subtitle 2"/>
          <p:cNvSpPr>
            <a:spLocks noGrp="1"/>
          </p:cNvSpPr>
          <p:nvPr>
            <p:ph type="subTitle" idx="1"/>
          </p:nvPr>
        </p:nvSpPr>
        <p:spPr/>
        <p:txBody>
          <a:bodyPr/>
          <a:lstStyle/>
          <a:p>
            <a:r>
              <a:rPr lang="et-EE" dirty="0" smtClean="0"/>
              <a:t> </a:t>
            </a:r>
            <a:endParaRPr lang="en-US" dirty="0"/>
          </a:p>
        </p:txBody>
      </p:sp>
    </p:spTree>
    <p:extLst>
      <p:ext uri="{BB962C8B-B14F-4D97-AF65-F5344CB8AC3E}">
        <p14:creationId xmlns:p14="http://schemas.microsoft.com/office/powerpoint/2010/main" val="19485687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t-EE" dirty="0"/>
              <a:t>Hankemenetluse korraldamata jätmine</a:t>
            </a:r>
            <a:endParaRPr lang="en-US" dirty="0"/>
          </a:p>
        </p:txBody>
      </p:sp>
      <p:sp>
        <p:nvSpPr>
          <p:cNvPr id="3" name="Content Placeholder 2"/>
          <p:cNvSpPr>
            <a:spLocks noGrp="1"/>
          </p:cNvSpPr>
          <p:nvPr>
            <p:ph idx="1"/>
          </p:nvPr>
        </p:nvSpPr>
        <p:spPr/>
        <p:txBody>
          <a:bodyPr/>
          <a:lstStyle/>
          <a:p>
            <a:pPr marL="457200" indent="-457200">
              <a:buFont typeface="Arial" panose="020B0604020202020204" pitchFamily="34" charset="0"/>
              <a:buChar char="•"/>
            </a:pPr>
            <a:r>
              <a:rPr lang="et-EE" dirty="0"/>
              <a:t>Ei teata, et ollakse </a:t>
            </a:r>
            <a:r>
              <a:rPr lang="et-EE" dirty="0" err="1"/>
              <a:t>hankija</a:t>
            </a:r>
            <a:endParaRPr lang="et-EE" dirty="0"/>
          </a:p>
          <a:p>
            <a:pPr marL="457200" indent="-457200">
              <a:buFont typeface="Arial" panose="020B0604020202020204" pitchFamily="34" charset="0"/>
              <a:buChar char="•"/>
            </a:pPr>
            <a:r>
              <a:rPr lang="et-EE" dirty="0"/>
              <a:t>Eiratakse ja loodetakse mitte vahele jääda ning selle kaudu saada lepingut kindla pakkujaga</a:t>
            </a:r>
          </a:p>
          <a:p>
            <a:pPr marL="457200" indent="-457200">
              <a:buFont typeface="Arial" panose="020B0604020202020204" pitchFamily="34" charset="0"/>
              <a:buChar char="•"/>
            </a:pPr>
            <a:r>
              <a:rPr lang="et-EE" dirty="0"/>
              <a:t>Osadeks jagamise reeglistiku eiramine</a:t>
            </a:r>
          </a:p>
          <a:p>
            <a:endParaRPr lang="et-EE" dirty="0"/>
          </a:p>
        </p:txBody>
      </p:sp>
    </p:spTree>
    <p:extLst>
      <p:ext uri="{BB962C8B-B14F-4D97-AF65-F5344CB8AC3E}">
        <p14:creationId xmlns:p14="http://schemas.microsoft.com/office/powerpoint/2010/main" val="970294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t-EE" dirty="0"/>
              <a:t>Funktsionaalselt koostoimivate objektide osadeks jagamine</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t-EE" sz="2000" dirty="0" err="1"/>
              <a:t>Hankija</a:t>
            </a:r>
            <a:r>
              <a:rPr lang="et-EE" sz="2000" dirty="0"/>
              <a:t> ei või jaotada riigihanget osadeks käesolevas seaduses riigihanke teostamiseks kehtestatud korra või nõuete eiramiseks, eriti kui hankelepingu esemeks on funktsionaalselt koos toimivad või sama eesmärgi saavutamiseks vajalikud asjad, teenused või ehitustööd. Osadeks jaotatud riigihanke iga osa kohta hankelepingu sõlmimisel kohaldatakse kõigi osade summeeritud eeldatava maksumusega hankelepingu sõlmimisele kohaldatavat </a:t>
            </a:r>
            <a:r>
              <a:rPr lang="et-EE" sz="2000" dirty="0" smtClean="0"/>
              <a:t>korda</a:t>
            </a:r>
            <a:endParaRPr lang="et-EE" sz="2000" dirty="0"/>
          </a:p>
          <a:p>
            <a:pPr marL="342900" indent="-342900">
              <a:buFont typeface="Arial" panose="020B0604020202020204" pitchFamily="34" charset="0"/>
              <a:buChar char="•"/>
            </a:pPr>
            <a:r>
              <a:rPr lang="et-EE" sz="2000" dirty="0"/>
              <a:t>Tingitud eeldatava maksumuse reeglistiku eiramisest</a:t>
            </a:r>
          </a:p>
          <a:p>
            <a:pPr marL="342900" indent="-342900">
              <a:buFont typeface="Arial" panose="020B0604020202020204" pitchFamily="34" charset="0"/>
              <a:buChar char="•"/>
            </a:pPr>
            <a:r>
              <a:rPr lang="et-EE" sz="2000" dirty="0"/>
              <a:t>Tuleb analüüsida tehnilist ja majanduslikku ühtsust</a:t>
            </a:r>
          </a:p>
        </p:txBody>
      </p:sp>
    </p:spTree>
    <p:extLst>
      <p:ext uri="{BB962C8B-B14F-4D97-AF65-F5344CB8AC3E}">
        <p14:creationId xmlns:p14="http://schemas.microsoft.com/office/powerpoint/2010/main" val="2832604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t-EE" dirty="0"/>
              <a:t>Vale hankemenetluse liigi valik</a:t>
            </a:r>
            <a:endParaRPr lang="en-US" dirty="0"/>
          </a:p>
        </p:txBody>
      </p:sp>
      <p:sp>
        <p:nvSpPr>
          <p:cNvPr id="3" name="Content Placeholder 2"/>
          <p:cNvSpPr>
            <a:spLocks noGrp="1"/>
          </p:cNvSpPr>
          <p:nvPr>
            <p:ph idx="1"/>
          </p:nvPr>
        </p:nvSpPr>
        <p:spPr/>
        <p:txBody>
          <a:bodyPr/>
          <a:lstStyle/>
          <a:p>
            <a:pPr marL="457200" indent="-457200">
              <a:buFont typeface="Arial" panose="020B0604020202020204" pitchFamily="34" charset="0"/>
              <a:buChar char="•"/>
            </a:pPr>
            <a:r>
              <a:rPr lang="et-EE" dirty="0"/>
              <a:t>Lihthange – avatud hankemenetlus</a:t>
            </a:r>
          </a:p>
          <a:p>
            <a:pPr marL="457200" indent="-457200">
              <a:buFont typeface="Arial" panose="020B0604020202020204" pitchFamily="34" charset="0"/>
              <a:buChar char="•"/>
            </a:pPr>
            <a:r>
              <a:rPr lang="et-EE" dirty="0"/>
              <a:t>Läbirääkimistega hankemenetluste kasutamine ilma, et esineksid vajalikud eeldused</a:t>
            </a:r>
          </a:p>
          <a:p>
            <a:pPr marL="457200" indent="-457200">
              <a:buFont typeface="Arial" panose="020B0604020202020204" pitchFamily="34" charset="0"/>
              <a:buChar char="•"/>
            </a:pPr>
            <a:r>
              <a:rPr lang="et-EE" dirty="0"/>
              <a:t>Tingitud tihti RHS § 23 rikkumisest</a:t>
            </a:r>
            <a:endParaRPr lang="en-US" dirty="0"/>
          </a:p>
        </p:txBody>
      </p:sp>
    </p:spTree>
    <p:extLst>
      <p:ext uri="{BB962C8B-B14F-4D97-AF65-F5344CB8AC3E}">
        <p14:creationId xmlns:p14="http://schemas.microsoft.com/office/powerpoint/2010/main" val="1146702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t-EE" dirty="0"/>
              <a:t>Suunatud hankemenetlused</a:t>
            </a:r>
            <a:endParaRPr lang="en-US" dirty="0"/>
          </a:p>
        </p:txBody>
      </p:sp>
      <p:sp>
        <p:nvSpPr>
          <p:cNvPr id="3" name="Content Placeholder 2"/>
          <p:cNvSpPr>
            <a:spLocks noGrp="1"/>
          </p:cNvSpPr>
          <p:nvPr>
            <p:ph idx="1"/>
          </p:nvPr>
        </p:nvSpPr>
        <p:spPr/>
        <p:txBody>
          <a:bodyPr/>
          <a:lstStyle/>
          <a:p>
            <a:pPr marL="457200" indent="-457200">
              <a:buFont typeface="Arial" panose="020B0604020202020204" pitchFamily="34" charset="0"/>
              <a:buChar char="•"/>
            </a:pPr>
            <a:r>
              <a:rPr lang="et-EE" dirty="0"/>
              <a:t>Peale vaadates saab mõistlik isik aru, et hankemenetluses on soosik</a:t>
            </a:r>
          </a:p>
          <a:p>
            <a:pPr marL="457200" indent="-457200">
              <a:buFont typeface="Arial" panose="020B0604020202020204" pitchFamily="34" charset="0"/>
              <a:buChar char="•"/>
            </a:pPr>
            <a:r>
              <a:rPr lang="et-EE" dirty="0"/>
              <a:t>Väljendub enim ebaproportsionaalselt madalates valikukriteeriumites</a:t>
            </a:r>
          </a:p>
        </p:txBody>
      </p:sp>
    </p:spTree>
    <p:extLst>
      <p:ext uri="{BB962C8B-B14F-4D97-AF65-F5344CB8AC3E}">
        <p14:creationId xmlns:p14="http://schemas.microsoft.com/office/powerpoint/2010/main" val="202019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t-EE" dirty="0"/>
              <a:t>Hankelepingu muutmine</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t-EE" sz="2000" dirty="0" err="1"/>
              <a:t>Hankija</a:t>
            </a:r>
            <a:r>
              <a:rPr lang="et-EE" sz="2000" dirty="0"/>
              <a:t> võib sõlmitud hankelepingu muutmises kokku leppida üksnes juhul, kui muutmise tingivad objektiivsed asjaolud, mida ei olnud </a:t>
            </a:r>
            <a:r>
              <a:rPr lang="et-EE" sz="2000" dirty="0" err="1"/>
              <a:t>hankijal</a:t>
            </a:r>
            <a:r>
              <a:rPr lang="et-EE" sz="2000" dirty="0"/>
              <a:t> võimalik hankelepingu sõlmimise ajal ette näha ja hankelepingu muutmata jätmise korral satuks täielikult või olulises osas ohtu hankelepinguga taotletud eesmärgi saavutamine (RHS § 69 lg 3). </a:t>
            </a:r>
            <a:r>
              <a:rPr lang="et-EE" sz="2000" dirty="0" err="1"/>
              <a:t>Hankija</a:t>
            </a:r>
            <a:r>
              <a:rPr lang="et-EE" sz="2000" dirty="0"/>
              <a:t> ei või hankelepingu muutmises kokku leppida, kui muutmisega taotletavat eesmärki on võimalik saavutada uue hankelepingu sõlmimisega (RHS § 69 lg 4).</a:t>
            </a:r>
          </a:p>
          <a:p>
            <a:pPr marL="342900" indent="-342900">
              <a:buFont typeface="Arial" panose="020B0604020202020204" pitchFamily="34" charset="0"/>
              <a:buChar char="•"/>
            </a:pPr>
            <a:r>
              <a:rPr lang="et-EE" sz="2000" dirty="0"/>
              <a:t>Võrdse kohtlemise, konkurentsi edendamise ja läbipaistvuse põhimõtted</a:t>
            </a:r>
          </a:p>
          <a:p>
            <a:pPr marL="342900" indent="-342900">
              <a:buFont typeface="Arial" panose="020B0604020202020204" pitchFamily="34" charset="0"/>
              <a:buChar char="•"/>
            </a:pPr>
            <a:r>
              <a:rPr lang="et-EE" sz="2000" dirty="0"/>
              <a:t>Enim ehitustööde hankelepingute puhul</a:t>
            </a:r>
          </a:p>
          <a:p>
            <a:pPr marL="342900" indent="-342900">
              <a:buFont typeface="Arial" panose="020B0604020202020204" pitchFamily="34" charset="0"/>
              <a:buChar char="•"/>
            </a:pPr>
            <a:r>
              <a:rPr lang="et-EE" sz="2000" dirty="0"/>
              <a:t>Uus regulatsioon muutub paindlikumaks</a:t>
            </a:r>
          </a:p>
        </p:txBody>
      </p:sp>
    </p:spTree>
    <p:extLst>
      <p:ext uri="{BB962C8B-B14F-4D97-AF65-F5344CB8AC3E}">
        <p14:creationId xmlns:p14="http://schemas.microsoft.com/office/powerpoint/2010/main" val="2557965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t-EE" dirty="0"/>
              <a:t>Maksevõlgade kontrollikohustusest kõrvalekaldumine</a:t>
            </a:r>
            <a:endParaRPr lang="en-US" dirty="0"/>
          </a:p>
        </p:txBody>
      </p:sp>
      <p:sp>
        <p:nvSpPr>
          <p:cNvPr id="3" name="Content Placeholder 2"/>
          <p:cNvSpPr>
            <a:spLocks noGrp="1"/>
          </p:cNvSpPr>
          <p:nvPr>
            <p:ph idx="1"/>
          </p:nvPr>
        </p:nvSpPr>
        <p:spPr/>
        <p:txBody>
          <a:bodyPr/>
          <a:lstStyle/>
          <a:p>
            <a:pPr marL="457200" indent="-457200">
              <a:buFont typeface="Arial" panose="020B0604020202020204" pitchFamily="34" charset="0"/>
              <a:buChar char="•"/>
            </a:pPr>
            <a:r>
              <a:rPr lang="et-EE" sz="2000" dirty="0" err="1"/>
              <a:t>Hankija</a:t>
            </a:r>
            <a:r>
              <a:rPr lang="et-EE" sz="2000" dirty="0"/>
              <a:t> kontrollib enne hankelepingu sõlmimist maksuvõla puudumist ja andmeid maksuvõla tasumise ajatamise kohta käesoleva paragrahvi lõike 1 punkti 4 osas andmekogus olevate avalike andmete põhjal või nõuab Maksu- ja Tolliameti ning pakkuja või taotleja elu- või asukohajärgse kohalike maksude maksuhalduri või pakkuja asukohariigi vastava pädevusega ametiasutuse tõendi esitamist maksuvõla puudumise kohta </a:t>
            </a:r>
            <a:r>
              <a:rPr lang="et-EE" sz="2000" dirty="0" err="1"/>
              <a:t>hankija</a:t>
            </a:r>
            <a:r>
              <a:rPr lang="et-EE" sz="2000" dirty="0"/>
              <a:t> poolt määratud päeva seisuga, pärast pakkumuse edukaks tunnistamise otsuse tegemist. Kui ilmneb, et pakkujal on nimetatud päeval maksuvõlg, ei sõlmi </a:t>
            </a:r>
            <a:r>
              <a:rPr lang="et-EE" sz="2000" dirty="0" err="1"/>
              <a:t>hankija</a:t>
            </a:r>
            <a:r>
              <a:rPr lang="et-EE" sz="2000" dirty="0"/>
              <a:t> selle isikuga hankelepingut ja kõrvaldab ta hankemenetlusest</a:t>
            </a:r>
          </a:p>
          <a:p>
            <a:pPr marL="457200" indent="-457200">
              <a:buFont typeface="Arial" panose="020B0604020202020204" pitchFamily="34" charset="0"/>
              <a:buChar char="•"/>
            </a:pPr>
            <a:r>
              <a:rPr lang="et-EE" sz="2000" dirty="0"/>
              <a:t>Ei kasutata riigihangete registri võimalusi ning hilisemalt ei suudeta tõendada tegevust</a:t>
            </a:r>
            <a:endParaRPr lang="en-US" sz="2000" dirty="0"/>
          </a:p>
        </p:txBody>
      </p:sp>
    </p:spTree>
    <p:extLst>
      <p:ext uri="{BB962C8B-B14F-4D97-AF65-F5344CB8AC3E}">
        <p14:creationId xmlns:p14="http://schemas.microsoft.com/office/powerpoint/2010/main" val="3421812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t-EE" sz="2400" dirty="0"/>
              <a:t>Hankedokumentide muutmine teabevahetuse kaudu, jättes järgimata RHS § 36 sätestatud nõuded</a:t>
            </a:r>
            <a:endParaRPr lang="en-US" sz="2400"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t-EE" sz="2000" dirty="0"/>
              <a:t>Hanketeate või hankedokumentide muutmisel peab </a:t>
            </a:r>
            <a:r>
              <a:rPr lang="et-EE" sz="2000" dirty="0" err="1"/>
              <a:t>hankija</a:t>
            </a:r>
            <a:r>
              <a:rPr lang="et-EE" sz="2000" dirty="0"/>
              <a:t> pikendama pakkumuste või hankemenetluses osalemise taotluste esitamise tähtaega selliselt, et arvates muudetud hanketeate avaldamisest registris või muudetud hankedokumentide edastamisest käesoleva paragrahvi lõikes 3 nimetatud isikutele oleks pakkumuste või hankemenetluses osalemise taotluste esitamise tähtaeg võrdne vähemalt poolega vastavast käesolevas seaduses sätestatud minimaalsest </a:t>
            </a:r>
            <a:r>
              <a:rPr lang="et-EE" sz="2000" dirty="0" smtClean="0"/>
              <a:t>tähtajast</a:t>
            </a:r>
            <a:endParaRPr lang="et-EE" sz="2000" dirty="0"/>
          </a:p>
          <a:p>
            <a:pPr marL="342900" indent="-342900">
              <a:buFont typeface="Arial" panose="020B0604020202020204" pitchFamily="34" charset="0"/>
              <a:buChar char="•"/>
            </a:pPr>
            <a:r>
              <a:rPr lang="et-EE" sz="2000" dirty="0"/>
              <a:t>Mittevastavad pakkumused, mis kvalifitseeritakse ja tunnistatakse vastavaks</a:t>
            </a:r>
            <a:endParaRPr lang="en-US" sz="2000" dirty="0"/>
          </a:p>
        </p:txBody>
      </p:sp>
    </p:spTree>
    <p:extLst>
      <p:ext uri="{BB962C8B-B14F-4D97-AF65-F5344CB8AC3E}">
        <p14:creationId xmlns:p14="http://schemas.microsoft.com/office/powerpoint/2010/main" val="2620933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t-EE" dirty="0"/>
              <a:t>Aruannete tähtaegne lisamata jätmine</a:t>
            </a:r>
            <a:endParaRPr lang="en-US" dirty="0"/>
          </a:p>
        </p:txBody>
      </p:sp>
      <p:sp>
        <p:nvSpPr>
          <p:cNvPr id="3" name="Content Placeholder 2"/>
          <p:cNvSpPr>
            <a:spLocks noGrp="1"/>
          </p:cNvSpPr>
          <p:nvPr>
            <p:ph idx="1"/>
          </p:nvPr>
        </p:nvSpPr>
        <p:spPr/>
        <p:txBody>
          <a:bodyPr/>
          <a:lstStyle/>
          <a:p>
            <a:pPr marL="457200" indent="-457200">
              <a:buFont typeface="Arial" panose="020B0604020202020204" pitchFamily="34" charset="0"/>
              <a:buChar char="•"/>
            </a:pPr>
            <a:r>
              <a:rPr lang="et-EE" sz="2000" dirty="0" err="1"/>
              <a:t>Hankija</a:t>
            </a:r>
            <a:r>
              <a:rPr lang="et-EE" sz="2000" dirty="0"/>
              <a:t> esitab registrile 20 päeva jooksul pärast hankemenetluse lõppemist registri veebilehe kaudu riigihanke aruande (RHS § 37 lg 1)</a:t>
            </a:r>
          </a:p>
          <a:p>
            <a:pPr marL="457200" indent="-457200">
              <a:buFont typeface="Arial" panose="020B0604020202020204" pitchFamily="34" charset="0"/>
              <a:buChar char="•"/>
            </a:pPr>
            <a:r>
              <a:rPr lang="et-EE" sz="2000" dirty="0"/>
              <a:t> </a:t>
            </a:r>
            <a:r>
              <a:rPr lang="et-EE" sz="2000" dirty="0" err="1"/>
              <a:t>Hankija</a:t>
            </a:r>
            <a:r>
              <a:rPr lang="et-EE" sz="2000" dirty="0"/>
              <a:t> esitab registrile 20 päeva jooksul pärast hankelepingu või raamlepingu lõppemist riigihanke aruande lisa, kus märgitakse järgmised andmed (RHS § 37 lg 4):</a:t>
            </a:r>
            <a:br>
              <a:rPr lang="et-EE" sz="2000" dirty="0"/>
            </a:br>
            <a:r>
              <a:rPr lang="et-EE" sz="2000" dirty="0"/>
              <a:t> 1) hankelepingus tehtud muudatused koos muudatuste põhjendusega ja hankelepingu täitmise olulised erinevused võrreldes hankelepingus sätestatuga, eelkõige hankelepingu rikkumine või ennetähtaegne lõpetamine või</a:t>
            </a:r>
            <a:br>
              <a:rPr lang="et-EE" sz="2000" dirty="0"/>
            </a:br>
            <a:r>
              <a:rPr lang="et-EE" sz="2000" dirty="0"/>
              <a:t> 2) raamlepingu alusel sõlmitud hankelepingute maksumused või nende alusel tehtud soorituste </a:t>
            </a:r>
            <a:r>
              <a:rPr lang="et-EE" sz="2000" dirty="0" smtClean="0"/>
              <a:t>kirjeldused</a:t>
            </a:r>
            <a:endParaRPr lang="en-US" sz="2000" dirty="0"/>
          </a:p>
        </p:txBody>
      </p:sp>
    </p:spTree>
    <p:extLst>
      <p:ext uri="{BB962C8B-B14F-4D97-AF65-F5344CB8AC3E}">
        <p14:creationId xmlns:p14="http://schemas.microsoft.com/office/powerpoint/2010/main" val="3528418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t-EE" dirty="0"/>
              <a:t>Vastavuskontrolli ebapiisav protokollimine</a:t>
            </a:r>
            <a:endParaRPr lang="en-US" dirty="0"/>
          </a:p>
        </p:txBody>
      </p:sp>
      <p:sp>
        <p:nvSpPr>
          <p:cNvPr id="3" name="Content Placeholder 2"/>
          <p:cNvSpPr>
            <a:spLocks noGrp="1"/>
          </p:cNvSpPr>
          <p:nvPr>
            <p:ph idx="1"/>
          </p:nvPr>
        </p:nvSpPr>
        <p:spPr/>
        <p:txBody>
          <a:bodyPr/>
          <a:lstStyle/>
          <a:p>
            <a:pPr marL="457200" indent="-457200">
              <a:buFont typeface="Arial" panose="020B0604020202020204" pitchFamily="34" charset="0"/>
              <a:buChar char="•"/>
            </a:pPr>
            <a:r>
              <a:rPr lang="et-EE" dirty="0"/>
              <a:t>RHS § 3 p 2 kohaselt peab </a:t>
            </a:r>
            <a:r>
              <a:rPr lang="et-EE" dirty="0" err="1"/>
              <a:t>hankija</a:t>
            </a:r>
            <a:r>
              <a:rPr lang="et-EE" dirty="0"/>
              <a:t> tagama hankemenetluse </a:t>
            </a:r>
            <a:r>
              <a:rPr lang="et-EE" dirty="0" err="1"/>
              <a:t>kontrollitavuse</a:t>
            </a:r>
            <a:r>
              <a:rPr lang="et-EE" dirty="0"/>
              <a:t> ja läbipaistvuse</a:t>
            </a:r>
          </a:p>
          <a:p>
            <a:pPr marL="457200" indent="-457200">
              <a:buFont typeface="Arial" panose="020B0604020202020204" pitchFamily="34" charset="0"/>
              <a:buChar char="•"/>
            </a:pPr>
            <a:r>
              <a:rPr lang="et-EE" dirty="0"/>
              <a:t>Puuduvad jäljed protokollis või protokollid ise</a:t>
            </a:r>
            <a:endParaRPr lang="en-US" dirty="0"/>
          </a:p>
        </p:txBody>
      </p:sp>
    </p:spTree>
    <p:extLst>
      <p:ext uri="{BB962C8B-B14F-4D97-AF65-F5344CB8AC3E}">
        <p14:creationId xmlns:p14="http://schemas.microsoft.com/office/powerpoint/2010/main" val="3602368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237" y="540000"/>
            <a:ext cx="7920000" cy="1228475"/>
          </a:xfrm>
        </p:spPr>
        <p:txBody>
          <a:bodyPr/>
          <a:lstStyle/>
          <a:p>
            <a:r>
              <a:rPr lang="et-EE" dirty="0"/>
              <a:t>Milleks riigihanked?</a:t>
            </a:r>
            <a:endParaRPr lang="en-US" dirty="0"/>
          </a:p>
        </p:txBody>
      </p:sp>
      <p:sp>
        <p:nvSpPr>
          <p:cNvPr id="3" name="Content Placeholder 2"/>
          <p:cNvSpPr>
            <a:spLocks noGrp="1"/>
          </p:cNvSpPr>
          <p:nvPr>
            <p:ph idx="1"/>
          </p:nvPr>
        </p:nvSpPr>
        <p:spPr/>
        <p:txBody>
          <a:bodyPr/>
          <a:lstStyle/>
          <a:p>
            <a:pPr marL="171450" indent="-171450">
              <a:buFont typeface="Arial" panose="020B0604020202020204" pitchFamily="34" charset="0"/>
              <a:buChar char="•"/>
            </a:pPr>
            <a:r>
              <a:rPr lang="et-EE" sz="1600" dirty="0"/>
              <a:t>Seaduse eesmärk on tagada </a:t>
            </a:r>
            <a:r>
              <a:rPr lang="et-EE" sz="1600" dirty="0" err="1"/>
              <a:t>hankija</a:t>
            </a:r>
            <a:r>
              <a:rPr lang="et-EE" sz="1600" dirty="0"/>
              <a:t> rahaliste vahendite läbipaistev, </a:t>
            </a:r>
            <a:r>
              <a:rPr lang="et-EE" sz="1600" dirty="0" err="1"/>
              <a:t>ostarbekas</a:t>
            </a:r>
            <a:r>
              <a:rPr lang="et-EE" sz="1600" dirty="0"/>
              <a:t> ja säästlik kasutamine, isikute võrdne kohtlemine ning olemasolevate konkurentsitingimuste efektiivne ärakasutamine riigihankel. </a:t>
            </a:r>
            <a:endParaRPr lang="en-US" sz="1600" dirty="0"/>
          </a:p>
          <a:p>
            <a:pPr marL="171450" indent="-171450">
              <a:buFont typeface="Arial" panose="020B0604020202020204" pitchFamily="34" charset="0"/>
              <a:buChar char="•"/>
            </a:pPr>
            <a:r>
              <a:rPr lang="et-EE" sz="1600" dirty="0"/>
              <a:t> Riigihankeõiguse </a:t>
            </a:r>
            <a:r>
              <a:rPr lang="et-EE" sz="1600" dirty="0" err="1"/>
              <a:t>üldpõhimõtetega</a:t>
            </a:r>
            <a:r>
              <a:rPr lang="et-EE" sz="1600" dirty="0"/>
              <a:t> tagatakse ELTL tulenevate </a:t>
            </a:r>
            <a:r>
              <a:rPr lang="et-EE" sz="1600" dirty="0" err="1"/>
              <a:t>üldpõhimõtete</a:t>
            </a:r>
            <a:r>
              <a:rPr lang="et-EE" sz="1600" dirty="0"/>
              <a:t> ehk kaupade vaba liikumise, ettevõtjate asutamisvabaduse ja teenuse osutamise vabaduse põhimõtteid. Eesmärk on avada turg kõigile turuosalistele kogu Euroopa Liidus ja sellega soodustada EL siseturu toimimist ja tõelise konkurentsi loomist. Leitakse, et piiriülene konkurents tagab paremad valikuvõimalused hankelepingu eseme kvaliteedi ja hinna suhtes.</a:t>
            </a:r>
          </a:p>
          <a:p>
            <a:pPr marL="171450" indent="-171450">
              <a:buFont typeface="Arial" panose="020B0604020202020204" pitchFamily="34" charset="0"/>
              <a:buChar char="•"/>
            </a:pPr>
            <a:r>
              <a:rPr lang="et-EE" sz="1600" dirty="0"/>
              <a:t>Oluline on ka avalike rahaliste vahendite kasutamise aspekt, sest n-ö maksumaksja raha tuleks kasutada otstarbekalt ja läbipaistvalt. Juhul, kui avalike vahendite kasutamiseks riigihangete korraldamise kohustus puuduks, esineks oluline risk korruptsiooniks, ettevõtjate vahelise konkurentsi kahjustamiseks ja avalike vahendite väärkasutamiseks. </a:t>
            </a:r>
            <a:endParaRPr lang="en-US" dirty="0"/>
          </a:p>
        </p:txBody>
      </p:sp>
    </p:spTree>
    <p:extLst>
      <p:ext uri="{BB962C8B-B14F-4D97-AF65-F5344CB8AC3E}">
        <p14:creationId xmlns:p14="http://schemas.microsoft.com/office/powerpoint/2010/main" val="81515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t-EE" dirty="0"/>
              <a:t>Ebaproportsionaalsed valikukriteeriumid</a:t>
            </a:r>
            <a:endParaRPr lang="en-US" dirty="0"/>
          </a:p>
        </p:txBody>
      </p:sp>
      <p:sp>
        <p:nvSpPr>
          <p:cNvPr id="3" name="Content Placeholder 2"/>
          <p:cNvSpPr>
            <a:spLocks noGrp="1"/>
          </p:cNvSpPr>
          <p:nvPr>
            <p:ph idx="1"/>
          </p:nvPr>
        </p:nvSpPr>
        <p:spPr/>
        <p:txBody>
          <a:bodyPr/>
          <a:lstStyle/>
          <a:p>
            <a:pPr marL="457200" indent="-457200">
              <a:buFont typeface="Arial" panose="020B0604020202020204" pitchFamily="34" charset="0"/>
              <a:buChar char="•"/>
            </a:pPr>
            <a:r>
              <a:rPr lang="et-EE" sz="2000" dirty="0"/>
              <a:t>Kõrvaldamise kriteeriumid (RHS § 38), pakkuja majanduslik ja finantsseisund (RHS § 40) ja tehniline ja kutsealane pädevus (RHS § 41)</a:t>
            </a:r>
          </a:p>
          <a:p>
            <a:pPr marL="457200" indent="-457200">
              <a:buFont typeface="Arial" panose="020B0604020202020204" pitchFamily="34" charset="0"/>
              <a:buChar char="•"/>
            </a:pPr>
            <a:r>
              <a:rPr lang="et-EE" sz="2000" dirty="0"/>
              <a:t>Kvalifitseerimistingimuste eesmärk on tagada, et hankelepingu täitjal on piisav tehniline ja kutsealane pädevus hankelepingu nõuetekohaseks täitmiseks ning pakkuja majanduslik ja finantsseisund võimaldab pakkujal hankelepingut nõuetekohaselt </a:t>
            </a:r>
            <a:r>
              <a:rPr lang="et-EE" sz="2000" dirty="0" smtClean="0"/>
              <a:t>täita</a:t>
            </a:r>
            <a:endParaRPr lang="et-EE" sz="2000" dirty="0"/>
          </a:p>
          <a:p>
            <a:pPr marL="457200" indent="-457200">
              <a:buFont typeface="Arial" panose="020B0604020202020204" pitchFamily="34" charset="0"/>
              <a:buChar char="•"/>
            </a:pPr>
            <a:r>
              <a:rPr lang="et-EE" sz="2000" dirty="0"/>
              <a:t>Kehtestada võib üksnes selliseid tingimusi, mis on otseselt seotud konkreetse hankelepingu esemega, eseme olemust, kogust ja otstarvet arvestades ning hankelepingu esemele vastavad ja proportsionaalsed</a:t>
            </a:r>
            <a:endParaRPr lang="en-US" sz="2000" dirty="0"/>
          </a:p>
        </p:txBody>
      </p:sp>
    </p:spTree>
    <p:extLst>
      <p:ext uri="{BB962C8B-B14F-4D97-AF65-F5344CB8AC3E}">
        <p14:creationId xmlns:p14="http://schemas.microsoft.com/office/powerpoint/2010/main" val="1774418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t-EE" dirty="0"/>
              <a:t>Hindamiskriteeriumite sisustamata jätmine</a:t>
            </a:r>
            <a:endParaRPr lang="en-US" dirty="0"/>
          </a:p>
        </p:txBody>
      </p:sp>
      <p:sp>
        <p:nvSpPr>
          <p:cNvPr id="3" name="Content Placeholder 2"/>
          <p:cNvSpPr>
            <a:spLocks noGrp="1"/>
          </p:cNvSpPr>
          <p:nvPr>
            <p:ph idx="1"/>
          </p:nvPr>
        </p:nvSpPr>
        <p:spPr/>
        <p:txBody>
          <a:bodyPr/>
          <a:lstStyle/>
          <a:p>
            <a:pPr marL="457200" indent="-457200">
              <a:buFont typeface="Arial" panose="020B0604020202020204" pitchFamily="34" charset="0"/>
              <a:buChar char="•"/>
            </a:pPr>
            <a:r>
              <a:rPr lang="et-EE" sz="2400" dirty="0"/>
              <a:t>Madalaim hind</a:t>
            </a:r>
          </a:p>
          <a:p>
            <a:pPr marL="457200" indent="-457200">
              <a:buFont typeface="Arial" panose="020B0604020202020204" pitchFamily="34" charset="0"/>
              <a:buChar char="•"/>
            </a:pPr>
            <a:r>
              <a:rPr lang="et-EE" sz="2400" dirty="0"/>
              <a:t>Majanduslikult soodsaim pakkumus (</a:t>
            </a:r>
            <a:r>
              <a:rPr lang="et-EE" sz="2400" i="1" dirty="0"/>
              <a:t>hinna ja kvaliteedi suhe</a:t>
            </a:r>
            <a:r>
              <a:rPr lang="et-EE" sz="2400" dirty="0"/>
              <a:t>)</a:t>
            </a:r>
          </a:p>
          <a:p>
            <a:pPr marL="457200" indent="-457200">
              <a:buFont typeface="Arial" panose="020B0604020202020204" pitchFamily="34" charset="0"/>
              <a:buChar char="•"/>
            </a:pPr>
            <a:r>
              <a:rPr lang="et-EE" sz="2400" dirty="0"/>
              <a:t>Hinnatakse </a:t>
            </a:r>
            <a:r>
              <a:rPr lang="et-EE" sz="2400" dirty="0" err="1"/>
              <a:t>HD-s</a:t>
            </a:r>
            <a:r>
              <a:rPr lang="et-EE" sz="2400" dirty="0"/>
              <a:t> kehtestatud hankelepingu esemega seotud pakkumuse hindamise kriteeriumitele omistatud suhtelisele osakaalule vastavalt </a:t>
            </a:r>
          </a:p>
          <a:p>
            <a:pPr marL="457200" indent="-457200">
              <a:buFont typeface="Arial" panose="020B0604020202020204" pitchFamily="34" charset="0"/>
              <a:buChar char="•"/>
            </a:pPr>
            <a:r>
              <a:rPr lang="et-EE" sz="2400" dirty="0"/>
              <a:t>Kvaliteet, hind, tehniline väärtus, tasuvus, müügijärgne hooldus ja tehniline abi, vastutavate spetsialistide spetsiifilised oskused vms (</a:t>
            </a:r>
            <a:r>
              <a:rPr lang="et-EE" sz="2400" i="1" dirty="0"/>
              <a:t>objektiivsed kriteeriumid ja arvväärtus</a:t>
            </a:r>
            <a:r>
              <a:rPr lang="et-EE" sz="2400" dirty="0"/>
              <a:t>)</a:t>
            </a:r>
            <a:endParaRPr lang="en-US" sz="2400" dirty="0"/>
          </a:p>
        </p:txBody>
      </p:sp>
    </p:spTree>
    <p:extLst>
      <p:ext uri="{BB962C8B-B14F-4D97-AF65-F5344CB8AC3E}">
        <p14:creationId xmlns:p14="http://schemas.microsoft.com/office/powerpoint/2010/main" val="723306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t-EE" dirty="0"/>
              <a:t>Aitäh!</a:t>
            </a:r>
            <a:endParaRPr lang="en-US" dirty="0"/>
          </a:p>
        </p:txBody>
      </p:sp>
      <p:sp>
        <p:nvSpPr>
          <p:cNvPr id="5" name="Subtitle 4"/>
          <p:cNvSpPr>
            <a:spLocks noGrp="1"/>
          </p:cNvSpPr>
          <p:nvPr>
            <p:ph type="subTitle" idx="1"/>
          </p:nvPr>
        </p:nvSpPr>
        <p:spPr/>
        <p:txBody>
          <a:bodyPr/>
          <a:lstStyle/>
          <a:p>
            <a:r>
              <a:rPr lang="et-EE" dirty="0"/>
              <a:t>Keidi Kõiv</a:t>
            </a:r>
          </a:p>
          <a:p>
            <a:r>
              <a:rPr lang="et-EE" dirty="0"/>
              <a:t>Keidi.koiv@pria.ee</a:t>
            </a:r>
            <a:endParaRPr lang="en-US" dirty="0"/>
          </a:p>
        </p:txBody>
      </p:sp>
    </p:spTree>
    <p:extLst>
      <p:ext uri="{BB962C8B-B14F-4D97-AF65-F5344CB8AC3E}">
        <p14:creationId xmlns:p14="http://schemas.microsoft.com/office/powerpoint/2010/main" val="39796309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237" y="251917"/>
            <a:ext cx="7920000" cy="1368083"/>
          </a:xfrm>
        </p:spPr>
        <p:txBody>
          <a:bodyPr/>
          <a:lstStyle/>
          <a:p>
            <a:pPr algn="ctr"/>
            <a:r>
              <a:rPr lang="et-EE" dirty="0" smtClean="0"/>
              <a:t>Taotleja peab endale selgeks tegema, kas tema puhul on tegemist </a:t>
            </a:r>
            <a:r>
              <a:rPr lang="et-EE" dirty="0" err="1" smtClean="0"/>
              <a:t>hankijaga</a:t>
            </a:r>
            <a:r>
              <a:rPr lang="et-EE" dirty="0" smtClean="0"/>
              <a:t> või mitte</a:t>
            </a:r>
            <a:endParaRPr lang="et-EE" dirty="0"/>
          </a:p>
        </p:txBody>
      </p:sp>
      <p:sp>
        <p:nvSpPr>
          <p:cNvPr id="3" name="Content Placeholder 2"/>
          <p:cNvSpPr>
            <a:spLocks noGrp="1"/>
          </p:cNvSpPr>
          <p:nvPr>
            <p:ph idx="1"/>
          </p:nvPr>
        </p:nvSpPr>
        <p:spPr>
          <a:xfrm>
            <a:off x="503239" y="1404045"/>
            <a:ext cx="7920000" cy="4877693"/>
          </a:xfrm>
        </p:spPr>
        <p:txBody>
          <a:bodyPr/>
          <a:lstStyle/>
          <a:p>
            <a:pPr marL="108000" indent="0">
              <a:buNone/>
              <a:defRPr/>
            </a:pPr>
            <a:endParaRPr lang="et-EE" sz="2000" dirty="0" smtClean="0"/>
          </a:p>
          <a:p>
            <a:pPr marL="108000" indent="0">
              <a:buNone/>
              <a:defRPr/>
            </a:pPr>
            <a:r>
              <a:rPr lang="et-EE" sz="2000" dirty="0" smtClean="0"/>
              <a:t>§ </a:t>
            </a:r>
            <a:r>
              <a:rPr lang="et-EE" sz="2000" dirty="0"/>
              <a:t>10. </a:t>
            </a:r>
            <a:r>
              <a:rPr lang="et-EE" sz="2000" b="1" dirty="0"/>
              <a:t> Hankija</a:t>
            </a:r>
          </a:p>
          <a:p>
            <a:pPr marL="108000" indent="0">
              <a:buNone/>
              <a:defRPr/>
            </a:pPr>
            <a:r>
              <a:rPr lang="et-EE" sz="2000" dirty="0"/>
              <a:t>Käesolevas seaduses sätestatud korda on kohustatud järgima järgmised isikud ja asutused (edaspidi </a:t>
            </a:r>
            <a:r>
              <a:rPr lang="et-EE" sz="2000" i="1" dirty="0" err="1"/>
              <a:t>hankija</a:t>
            </a:r>
            <a:r>
              <a:rPr lang="et-EE" sz="2000" dirty="0" smtClean="0"/>
              <a:t>):</a:t>
            </a:r>
          </a:p>
          <a:p>
            <a:pPr marL="108000" indent="0">
              <a:buNone/>
              <a:defRPr/>
            </a:pPr>
            <a:r>
              <a:rPr lang="et-EE" sz="2000" dirty="0"/>
              <a:t/>
            </a:r>
            <a:br>
              <a:rPr lang="et-EE" sz="2000" dirty="0"/>
            </a:br>
            <a:r>
              <a:rPr lang="et-EE" sz="1600" dirty="0"/>
              <a:t> 1) riik või riigiasutus;</a:t>
            </a:r>
            <a:br>
              <a:rPr lang="et-EE" sz="1600" dirty="0"/>
            </a:br>
            <a:r>
              <a:rPr lang="et-EE" sz="1600" dirty="0"/>
              <a:t> 2) kohaliku omavalitsuse üksus, kohaliku omavalitsuse asutus või kohalike omavalitsuste ühendus;</a:t>
            </a:r>
            <a:br>
              <a:rPr lang="et-EE" sz="1600" dirty="0"/>
            </a:br>
            <a:r>
              <a:rPr lang="et-EE" sz="1600" dirty="0"/>
              <a:t> 3) muu avalik-õiguslik juriidiline isik või avalik-õigusliku juriidilise isiku asutus;</a:t>
            </a:r>
            <a:br>
              <a:rPr lang="et-EE" sz="1600" dirty="0"/>
            </a:br>
            <a:r>
              <a:rPr lang="et-EE" sz="1600" dirty="0"/>
              <a:t> 4) sihtasutus, mille üheks asutajaks on riik või mille asutajatest rohkem kui pool on käesoleva lõike punktis 2 või 3 nimetatud isikud või mille nõukogu liikmetest rohkem kui poole määravad punktides 1–3 nimetatud isikud;</a:t>
            </a:r>
            <a:br>
              <a:rPr lang="et-EE" sz="1600" dirty="0"/>
            </a:br>
            <a:r>
              <a:rPr lang="et-EE" sz="1600" dirty="0"/>
              <a:t> 5) mittetulundusühing, mille liikmetest rohkem kui pool on käesoleva lõike punktides 1–3 nimetatud isikud;</a:t>
            </a:r>
            <a:br>
              <a:rPr lang="et-EE" sz="1600" dirty="0"/>
            </a:br>
            <a:r>
              <a:rPr lang="et-EE" sz="1600" dirty="0"/>
              <a:t> 6) muu eraõiguslik juriidiline isik, mis vastab käesoleva paragrahvi lõikes 2 sätestatud tunnustele.</a:t>
            </a:r>
          </a:p>
          <a:p>
            <a:pPr marL="108000" indent="0">
              <a:buNone/>
            </a:pPr>
            <a:endParaRPr lang="et-EE" dirty="0"/>
          </a:p>
        </p:txBody>
      </p:sp>
    </p:spTree>
    <p:extLst>
      <p:ext uri="{BB962C8B-B14F-4D97-AF65-F5344CB8AC3E}">
        <p14:creationId xmlns:p14="http://schemas.microsoft.com/office/powerpoint/2010/main" val="5482066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237" y="540000"/>
            <a:ext cx="7920000" cy="504005"/>
          </a:xfrm>
        </p:spPr>
        <p:txBody>
          <a:bodyPr/>
          <a:lstStyle/>
          <a:p>
            <a:r>
              <a:rPr lang="et-EE" dirty="0" smtClean="0"/>
              <a:t>  </a:t>
            </a:r>
            <a:endParaRPr lang="et-EE" dirty="0"/>
          </a:p>
        </p:txBody>
      </p:sp>
      <p:sp>
        <p:nvSpPr>
          <p:cNvPr id="3" name="Content Placeholder 2"/>
          <p:cNvSpPr>
            <a:spLocks noGrp="1"/>
          </p:cNvSpPr>
          <p:nvPr>
            <p:ph idx="1"/>
          </p:nvPr>
        </p:nvSpPr>
        <p:spPr>
          <a:xfrm>
            <a:off x="503239" y="971997"/>
            <a:ext cx="7920000" cy="5309741"/>
          </a:xfrm>
        </p:spPr>
        <p:txBody>
          <a:bodyPr/>
          <a:lstStyle/>
          <a:p>
            <a:pPr marL="108000" indent="0">
              <a:buNone/>
            </a:pPr>
            <a:r>
              <a:rPr lang="et-EE" sz="2000" dirty="0" smtClean="0"/>
              <a:t>(2) </a:t>
            </a:r>
            <a:r>
              <a:rPr lang="et-EE" sz="2000" dirty="0" err="1" smtClean="0"/>
              <a:t>Hankija</a:t>
            </a:r>
            <a:r>
              <a:rPr lang="et-EE" sz="2000" dirty="0" smtClean="0"/>
              <a:t> käesoleva paragrahvi lõike 1 p 6 tähenduses on eraõiguslik juriidiline isik:</a:t>
            </a:r>
          </a:p>
          <a:p>
            <a:pPr marL="108000" indent="0">
              <a:buNone/>
            </a:pPr>
            <a:endParaRPr lang="et-EE" sz="2000" dirty="0"/>
          </a:p>
          <a:p>
            <a:pPr marL="108000" indent="0">
              <a:buNone/>
            </a:pPr>
            <a:r>
              <a:rPr lang="et-EE" sz="2000" dirty="0" smtClean="0">
                <a:solidFill>
                  <a:schemeClr val="tx1"/>
                </a:solidFill>
              </a:rPr>
              <a:t>1) Mis on asutatud eesmärgiga täita või mis täidab põhi- või kõrvaltegevusena ülesannet avalikes huvides, millel ei ole tööstuslikku ega ärilist iseloomu, ja </a:t>
            </a:r>
          </a:p>
          <a:p>
            <a:pPr marL="565200" indent="-457200">
              <a:buAutoNum type="arabicParenR"/>
            </a:pPr>
            <a:endParaRPr lang="et-EE" sz="2000" dirty="0" smtClean="0"/>
          </a:p>
          <a:p>
            <a:pPr marL="108000" indent="0">
              <a:buNone/>
            </a:pPr>
            <a:r>
              <a:rPr lang="et-EE" sz="2000" dirty="0" smtClean="0"/>
              <a:t>2) Mida põhiliselt rahastavad või mille juhtimis-, haldus-, või järelevalveorgani liikmetest rohkem kui poole määravad või mille juhtimist muul viisil kontrollivad koos või eraldi lõike 1 punktides 1-5 või teised punktis 6 nimetatud isikud või mõne muu Euroopa Majanduspiirkonna lepinguriigi vastutavad isikud.</a:t>
            </a:r>
            <a:endParaRPr lang="et-EE" sz="2000" dirty="0"/>
          </a:p>
        </p:txBody>
      </p:sp>
    </p:spTree>
    <p:extLst>
      <p:ext uri="{BB962C8B-B14F-4D97-AF65-F5344CB8AC3E}">
        <p14:creationId xmlns:p14="http://schemas.microsoft.com/office/powerpoint/2010/main" val="1612503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237" y="323926"/>
            <a:ext cx="7920000" cy="504056"/>
          </a:xfrm>
        </p:spPr>
        <p:txBody>
          <a:bodyPr/>
          <a:lstStyle/>
          <a:p>
            <a:pPr algn="ctr"/>
            <a:r>
              <a:rPr lang="et-EE" sz="2000" dirty="0" smtClean="0"/>
              <a:t>Avalik huvides, millel puudub tööstuslik või äriline iseloom</a:t>
            </a:r>
            <a:endParaRPr lang="et-EE" sz="2000" dirty="0"/>
          </a:p>
        </p:txBody>
      </p:sp>
      <p:sp>
        <p:nvSpPr>
          <p:cNvPr id="3" name="Content Placeholder 2"/>
          <p:cNvSpPr>
            <a:spLocks noGrp="1"/>
          </p:cNvSpPr>
          <p:nvPr>
            <p:ph idx="1"/>
          </p:nvPr>
        </p:nvSpPr>
        <p:spPr>
          <a:xfrm>
            <a:off x="503239" y="827981"/>
            <a:ext cx="7920000" cy="5453757"/>
          </a:xfrm>
        </p:spPr>
        <p:txBody>
          <a:bodyPr/>
          <a:lstStyle/>
          <a:p>
            <a:pPr marL="108000" indent="0">
              <a:buNone/>
            </a:pPr>
            <a:r>
              <a:rPr lang="et-EE" sz="1800" dirty="0" smtClean="0"/>
              <a:t>Maksu- ja Tolliamet kirjeldab avalikkes huvides tegutsemist, kui määratlemata õigusmõistet:</a:t>
            </a:r>
          </a:p>
          <a:p>
            <a:r>
              <a:rPr lang="et-EE" sz="1800" dirty="0" smtClean="0"/>
              <a:t>tegutsetakse ühiskonnale avatult ja ei toimu (peamiselt) teabe varjamist;</a:t>
            </a:r>
          </a:p>
          <a:p>
            <a:r>
              <a:rPr lang="et-EE" sz="1800" dirty="0" smtClean="0"/>
              <a:t>tegutsemisega </a:t>
            </a:r>
            <a:r>
              <a:rPr lang="et-EE" sz="1800" dirty="0"/>
              <a:t>on hõlmatud maksimaalselt lai isikute ring ja ühingu liikmeks astumine ei ole ebamõistlikult piiratud;</a:t>
            </a:r>
          </a:p>
          <a:p>
            <a:r>
              <a:rPr lang="et-EE" sz="1800" dirty="0"/>
              <a:t>tegutsetakse ühiskonna kui terviku eesmärkide täitmise huvides või aidates neid ühiskonna vaesemaid rühmi, kes ei suuda ise toime tulla;</a:t>
            </a:r>
          </a:p>
          <a:p>
            <a:r>
              <a:rPr lang="et-EE" sz="1800" dirty="0"/>
              <a:t>aidatakse kaasa mingile avalikule hüvele. Avalik hüve on see, millest on huvitatud riigi kui kogukonna liikmed tervikuna, kui see puudutab enamiku ühiskonnaliikmete heaolu või suuremate sotsiaalsete gruppide hüve;</a:t>
            </a:r>
          </a:p>
          <a:p>
            <a:r>
              <a:rPr lang="et-EE" sz="1800" dirty="0"/>
              <a:t>ühing võib oma ühiskondlikke tegevusi toetada majandustegevusest saadud tuluga, mis samas ei või olla ühingu peamiseks tegevuseks. Ühenduse tegevusega mitteseotud majandustegevus ei või kujuneda ebaausaks konkurentsiks mittetulundussektori ja ärisektori vahel.</a:t>
            </a:r>
          </a:p>
          <a:p>
            <a:r>
              <a:rPr lang="et-EE" sz="1800" dirty="0"/>
              <a:t>Avalikes huvides tegutsevate isikute hulka ei kuulu ühingud, kelle tegevuse eesmärk ei ulatu kaugemale selle liikmete või asutajate teatud erahuvidest. </a:t>
            </a:r>
            <a:endParaRPr lang="et-EE" sz="1800" dirty="0" smtClean="0"/>
          </a:p>
          <a:p>
            <a:endParaRPr lang="et-EE" sz="2000" dirty="0"/>
          </a:p>
        </p:txBody>
      </p:sp>
    </p:spTree>
    <p:extLst>
      <p:ext uri="{BB962C8B-B14F-4D97-AF65-F5344CB8AC3E}">
        <p14:creationId xmlns:p14="http://schemas.microsoft.com/office/powerpoint/2010/main" val="2723197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t-EE" sz="2000" dirty="0" smtClean="0"/>
              <a:t>Avalikes huvides ülesanne, millel ei ole ärilist iseloomu</a:t>
            </a:r>
            <a:endParaRPr lang="et-EE" sz="2000" dirty="0"/>
          </a:p>
        </p:txBody>
      </p:sp>
      <p:sp>
        <p:nvSpPr>
          <p:cNvPr id="3" name="Content Placeholder 2"/>
          <p:cNvSpPr>
            <a:spLocks noGrp="1"/>
          </p:cNvSpPr>
          <p:nvPr>
            <p:ph idx="1"/>
          </p:nvPr>
        </p:nvSpPr>
        <p:spPr>
          <a:xfrm>
            <a:off x="503239" y="1188021"/>
            <a:ext cx="7920000" cy="5093717"/>
          </a:xfrm>
        </p:spPr>
        <p:txBody>
          <a:bodyPr/>
          <a:lstStyle/>
          <a:p>
            <a:pPr algn="just"/>
            <a:r>
              <a:rPr lang="et-EE" sz="2000" dirty="0"/>
              <a:t>Ühishüved, mida ei kasutata eratarbimiseks vaid on kõigile </a:t>
            </a:r>
            <a:r>
              <a:rPr lang="et-EE" sz="2000" dirty="0" smtClean="0"/>
              <a:t>kättesaadavad</a:t>
            </a:r>
          </a:p>
          <a:p>
            <a:pPr algn="just"/>
            <a:r>
              <a:rPr lang="et-EE" sz="2000" dirty="0" smtClean="0"/>
              <a:t>Hinnata tuleb ühingu tegutsemise eesmärki ja tegevusala ning tuvastada, kas ühing tegutseb üldise huvi või kitsamate erahuvide rahuldamiseks</a:t>
            </a:r>
          </a:p>
          <a:p>
            <a:pPr algn="just"/>
            <a:r>
              <a:rPr lang="et-EE" sz="2000" dirty="0" smtClean="0"/>
              <a:t>Avalikes huvides ei tegutse ühingud, mille tegevuse eesmärk ei ulatu kaugemale selle liikmete või asutajate erahuvide rahuldamisest</a:t>
            </a:r>
          </a:p>
          <a:p>
            <a:pPr algn="just"/>
            <a:r>
              <a:rPr lang="et-EE" sz="2000" dirty="0" smtClean="0"/>
              <a:t>Tähtsust ei oma asjaolu, kas ülesande täitmine on isiku põhi- või kõrvaltegevus </a:t>
            </a:r>
          </a:p>
          <a:p>
            <a:pPr algn="just"/>
            <a:r>
              <a:rPr lang="et-EE" sz="2000" dirty="0" smtClean="0"/>
              <a:t>Avalikku huvi eeldatakse, kui ülesannet täidetakse halduslepingu alusel</a:t>
            </a:r>
          </a:p>
          <a:p>
            <a:pPr algn="just"/>
            <a:r>
              <a:rPr lang="et-EE" sz="2000" dirty="0" smtClean="0"/>
              <a:t>Avalikes huvides on ülesanne, mille pakkumine rahastuseta tõenäoliselt lõppeks</a:t>
            </a:r>
          </a:p>
          <a:p>
            <a:pPr algn="just"/>
            <a:r>
              <a:rPr lang="et-EE" sz="2000" dirty="0" smtClean="0"/>
              <a:t>Riigi kehtestatud määradele allumine?</a:t>
            </a:r>
            <a:endParaRPr lang="et-EE" sz="2000" dirty="0"/>
          </a:p>
          <a:p>
            <a:pPr marL="108000" indent="0">
              <a:buNone/>
            </a:pPr>
            <a:endParaRPr lang="et-EE" dirty="0"/>
          </a:p>
        </p:txBody>
      </p:sp>
    </p:spTree>
    <p:extLst>
      <p:ext uri="{BB962C8B-B14F-4D97-AF65-F5344CB8AC3E}">
        <p14:creationId xmlns:p14="http://schemas.microsoft.com/office/powerpoint/2010/main" val="783752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237" y="540000"/>
            <a:ext cx="7920000" cy="576013"/>
          </a:xfrm>
        </p:spPr>
        <p:txBody>
          <a:bodyPr/>
          <a:lstStyle/>
          <a:p>
            <a:pPr algn="ctr"/>
            <a:r>
              <a:rPr lang="et-EE" sz="2000" dirty="0" smtClean="0"/>
              <a:t>Rahastuse kriteerium</a:t>
            </a:r>
            <a:endParaRPr lang="et-EE" sz="2000" dirty="0"/>
          </a:p>
        </p:txBody>
      </p:sp>
      <p:sp>
        <p:nvSpPr>
          <p:cNvPr id="3" name="Content Placeholder 2"/>
          <p:cNvSpPr>
            <a:spLocks noGrp="1"/>
          </p:cNvSpPr>
          <p:nvPr>
            <p:ph idx="1"/>
          </p:nvPr>
        </p:nvSpPr>
        <p:spPr>
          <a:xfrm>
            <a:off x="503239" y="1404045"/>
            <a:ext cx="7920000" cy="4877693"/>
          </a:xfrm>
        </p:spPr>
        <p:txBody>
          <a:bodyPr/>
          <a:lstStyle/>
          <a:p>
            <a:r>
              <a:rPr lang="et-EE" sz="2000" dirty="0" smtClean="0"/>
              <a:t>Avalik rahastus isiku tuludest rohkem kui pool</a:t>
            </a:r>
          </a:p>
          <a:p>
            <a:r>
              <a:rPr lang="et-EE" sz="2000" dirty="0" smtClean="0"/>
              <a:t>Puudub ärisuhtele omane lepinguline vastusooritus</a:t>
            </a:r>
          </a:p>
          <a:p>
            <a:r>
              <a:rPr lang="et-EE" altLang="et-EE" sz="2000" dirty="0"/>
              <a:t>Protsendimäära hindamine peab hõlmama kõiki tulusid, sealhulgas kaubandustegevusest saadu ning arvutamine peab toimuma aasta baasil</a:t>
            </a:r>
          </a:p>
          <a:p>
            <a:r>
              <a:rPr lang="et-EE" altLang="et-EE" sz="2000" dirty="0"/>
              <a:t>Direktiiv ei sätesta, et rahastajaks peaks olema otseselt riik või mõni muu avalik-õiguslik üksus, piisab kui on olemas kaudse rahastamise viis</a:t>
            </a:r>
          </a:p>
          <a:p>
            <a:pPr marL="108000" indent="0">
              <a:buNone/>
            </a:pPr>
            <a:endParaRPr lang="et-EE" sz="2000" dirty="0"/>
          </a:p>
        </p:txBody>
      </p:sp>
    </p:spTree>
    <p:extLst>
      <p:ext uri="{BB962C8B-B14F-4D97-AF65-F5344CB8AC3E}">
        <p14:creationId xmlns:p14="http://schemas.microsoft.com/office/powerpoint/2010/main" val="4236196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237" y="540000"/>
            <a:ext cx="7920000" cy="648021"/>
          </a:xfrm>
        </p:spPr>
        <p:txBody>
          <a:bodyPr/>
          <a:lstStyle/>
          <a:p>
            <a:pPr algn="ctr"/>
            <a:r>
              <a:rPr lang="et-EE" dirty="0" smtClean="0"/>
              <a:t>Piirmäärad</a:t>
            </a:r>
            <a:endParaRPr lang="et-EE"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77814318"/>
              </p:ext>
            </p:extLst>
          </p:nvPr>
        </p:nvGraphicFramePr>
        <p:xfrm>
          <a:off x="611337" y="1332037"/>
          <a:ext cx="7920036" cy="5341998"/>
        </p:xfrm>
        <a:graphic>
          <a:graphicData uri="http://schemas.openxmlformats.org/drawingml/2006/table">
            <a:tbl>
              <a:tblPr firstRow="1" bandRow="1">
                <a:tableStyleId>{5C22544A-7EE6-4342-B048-85BDC9FD1C3A}</a:tableStyleId>
              </a:tblPr>
              <a:tblGrid>
                <a:gridCol w="2640012"/>
                <a:gridCol w="2640012"/>
                <a:gridCol w="2640012"/>
              </a:tblGrid>
              <a:tr h="369759">
                <a:tc>
                  <a:txBody>
                    <a:bodyPr/>
                    <a:lstStyle/>
                    <a:p>
                      <a:r>
                        <a:rPr lang="et-EE" dirty="0" smtClean="0"/>
                        <a:t>Hankemenetluse liik</a:t>
                      </a:r>
                      <a:endParaRPr lang="et-EE" dirty="0"/>
                    </a:p>
                  </a:txBody>
                  <a:tcPr/>
                </a:tc>
                <a:tc>
                  <a:txBody>
                    <a:bodyPr/>
                    <a:lstStyle/>
                    <a:p>
                      <a:r>
                        <a:rPr lang="et-EE" dirty="0" smtClean="0"/>
                        <a:t>Asjad/teenused</a:t>
                      </a:r>
                      <a:endParaRPr lang="et-EE" dirty="0"/>
                    </a:p>
                  </a:txBody>
                  <a:tcPr/>
                </a:tc>
                <a:tc>
                  <a:txBody>
                    <a:bodyPr/>
                    <a:lstStyle/>
                    <a:p>
                      <a:r>
                        <a:rPr lang="et-EE" dirty="0" smtClean="0"/>
                        <a:t>Ehitustööd</a:t>
                      </a:r>
                      <a:endParaRPr lang="et-EE" dirty="0"/>
                    </a:p>
                  </a:txBody>
                  <a:tcPr/>
                </a:tc>
              </a:tr>
              <a:tr h="369759">
                <a:tc>
                  <a:txBody>
                    <a:bodyPr/>
                    <a:lstStyle/>
                    <a:p>
                      <a:r>
                        <a:rPr lang="et-EE" dirty="0" smtClean="0"/>
                        <a:t>Lihthange</a:t>
                      </a:r>
                      <a:endParaRPr lang="et-EE" dirty="0"/>
                    </a:p>
                  </a:txBody>
                  <a:tcPr/>
                </a:tc>
                <a:tc>
                  <a:txBody>
                    <a:bodyPr/>
                    <a:lstStyle/>
                    <a:p>
                      <a:r>
                        <a:rPr lang="et-EE" dirty="0" smtClean="0"/>
                        <a:t>10 000 - 39 999 eurot</a:t>
                      </a:r>
                      <a:endParaRPr lang="et-EE" dirty="0"/>
                    </a:p>
                  </a:txBody>
                  <a:tcPr/>
                </a:tc>
                <a:tc>
                  <a:txBody>
                    <a:bodyPr/>
                    <a:lstStyle/>
                    <a:p>
                      <a:r>
                        <a:rPr lang="et-EE" dirty="0" smtClean="0"/>
                        <a:t>30 000 – 249 999 eurot</a:t>
                      </a:r>
                      <a:endParaRPr lang="et-EE" dirty="0"/>
                    </a:p>
                  </a:txBody>
                  <a:tcPr/>
                </a:tc>
              </a:tr>
              <a:tr h="1732299">
                <a:tc>
                  <a:txBody>
                    <a:bodyPr/>
                    <a:lstStyle/>
                    <a:p>
                      <a:r>
                        <a:rPr lang="et-EE" dirty="0" smtClean="0"/>
                        <a:t>Riigihange (avatud</a:t>
                      </a:r>
                      <a:r>
                        <a:rPr lang="et-EE" baseline="0" dirty="0" smtClean="0"/>
                        <a:t> hankemenetlus, piiratud hankemenetlus, läbirääkimistega hankemenetlused, võistlev dialoog)</a:t>
                      </a:r>
                      <a:endParaRPr lang="et-EE" dirty="0"/>
                    </a:p>
                  </a:txBody>
                  <a:tcPr/>
                </a:tc>
                <a:tc>
                  <a:txBody>
                    <a:bodyPr/>
                    <a:lstStyle/>
                    <a:p>
                      <a:r>
                        <a:rPr lang="et-EE" dirty="0" smtClean="0"/>
                        <a:t>40</a:t>
                      </a:r>
                      <a:r>
                        <a:rPr lang="et-EE" baseline="0" dirty="0" smtClean="0"/>
                        <a:t> 000- ...eurot</a:t>
                      </a:r>
                      <a:endParaRPr lang="et-EE" dirty="0"/>
                    </a:p>
                  </a:txBody>
                  <a:tcPr/>
                </a:tc>
                <a:tc>
                  <a:txBody>
                    <a:bodyPr/>
                    <a:lstStyle/>
                    <a:p>
                      <a:r>
                        <a:rPr lang="et-EE" dirty="0" smtClean="0"/>
                        <a:t>250 000- 5 224 999</a:t>
                      </a:r>
                      <a:r>
                        <a:rPr lang="et-EE" baseline="0" dirty="0" smtClean="0"/>
                        <a:t> eurot</a:t>
                      </a:r>
                      <a:endParaRPr lang="et-EE" dirty="0"/>
                    </a:p>
                  </a:txBody>
                  <a:tcPr/>
                </a:tc>
              </a:tr>
              <a:tr h="638216">
                <a:tc>
                  <a:txBody>
                    <a:bodyPr/>
                    <a:lstStyle/>
                    <a:p>
                      <a:r>
                        <a:rPr lang="et-EE" dirty="0" smtClean="0"/>
                        <a:t>Rahvusvahelist piirmäära ületav riigihange</a:t>
                      </a:r>
                      <a:endParaRPr lang="et-EE" dirty="0"/>
                    </a:p>
                  </a:txBody>
                  <a:tcPr/>
                </a:tc>
                <a:tc>
                  <a:txBody>
                    <a:bodyPr/>
                    <a:lstStyle/>
                    <a:p>
                      <a:r>
                        <a:rPr lang="et-EE" dirty="0" smtClean="0"/>
                        <a:t>135 000 eurot </a:t>
                      </a:r>
                      <a:r>
                        <a:rPr lang="et-EE" sz="1050" dirty="0" smtClean="0"/>
                        <a:t>(RHS § 10 lg 1 p 1)</a:t>
                      </a:r>
                    </a:p>
                    <a:p>
                      <a:r>
                        <a:rPr lang="et-EE" dirty="0" smtClean="0"/>
                        <a:t>209 000 eurot </a:t>
                      </a:r>
                      <a:r>
                        <a:rPr lang="et-EE" sz="1050" dirty="0" smtClean="0"/>
                        <a:t>(RHS § 10 lg 1 p 2-6</a:t>
                      </a:r>
                      <a:r>
                        <a:rPr lang="et-EE" sz="1200" dirty="0" smtClean="0"/>
                        <a:t>)</a:t>
                      </a:r>
                      <a:endParaRPr lang="et-EE" sz="1200" dirty="0"/>
                    </a:p>
                  </a:txBody>
                  <a:tcPr/>
                </a:tc>
                <a:tc>
                  <a:txBody>
                    <a:bodyPr/>
                    <a:lstStyle/>
                    <a:p>
                      <a:pPr algn="l"/>
                      <a:r>
                        <a:rPr lang="et-EE" dirty="0" smtClean="0"/>
                        <a:t>5</a:t>
                      </a:r>
                      <a:r>
                        <a:rPr lang="et-EE" baseline="0" dirty="0" smtClean="0"/>
                        <a:t> 225 000 eurot</a:t>
                      </a:r>
                      <a:endParaRPr lang="et-EE" dirty="0"/>
                    </a:p>
                  </a:txBody>
                  <a:tcPr/>
                </a:tc>
              </a:tr>
              <a:tr h="2218559">
                <a:tc>
                  <a:txBody>
                    <a:bodyPr/>
                    <a:lstStyle/>
                    <a:p>
                      <a:r>
                        <a:rPr lang="et-EE" dirty="0" smtClean="0"/>
                        <a:t>Lihtsustatud korras tellitavad teenused</a:t>
                      </a:r>
                      <a:endParaRPr lang="et-EE" dirty="0"/>
                    </a:p>
                  </a:txBody>
                  <a:tcPr/>
                </a:tc>
                <a:tc>
                  <a:txBody>
                    <a:bodyPr/>
                    <a:lstStyle/>
                    <a:p>
                      <a:r>
                        <a:rPr lang="et-EE" sz="1400" dirty="0" smtClean="0"/>
                        <a:t>0,1</a:t>
                      </a:r>
                      <a:r>
                        <a:rPr lang="et-EE" sz="1400" baseline="0" dirty="0" smtClean="0"/>
                        <a:t> – 39 999 eurot hankemenetluse avaldamist riigihangete registris ei nõua</a:t>
                      </a:r>
                    </a:p>
                    <a:p>
                      <a:endParaRPr lang="et-EE" sz="1400" baseline="0" dirty="0" smtClean="0"/>
                    </a:p>
                    <a:p>
                      <a:r>
                        <a:rPr lang="et-EE" sz="1400" baseline="0" dirty="0" smtClean="0"/>
                        <a:t>Alates 40 000 eurot RHS § 19 järgimise kohustus</a:t>
                      </a:r>
                    </a:p>
                    <a:p>
                      <a:endParaRPr lang="et-EE" sz="1400" baseline="0" dirty="0" smtClean="0"/>
                    </a:p>
                    <a:p>
                      <a:r>
                        <a:rPr lang="et-EE" sz="1400" baseline="0" dirty="0" smtClean="0"/>
                        <a:t>Alates 209 000 eurot rahvusvahelise hankemenetluse piirmäär</a:t>
                      </a:r>
                      <a:endParaRPr lang="et-EE" sz="1400" dirty="0"/>
                    </a:p>
                  </a:txBody>
                  <a:tcPr/>
                </a:tc>
                <a:tc>
                  <a:txBody>
                    <a:bodyPr/>
                    <a:lstStyle/>
                    <a:p>
                      <a:endParaRPr lang="et-EE" dirty="0"/>
                    </a:p>
                  </a:txBody>
                  <a:tcPr/>
                </a:tc>
              </a:tr>
            </a:tbl>
          </a:graphicData>
        </a:graphic>
      </p:graphicFrame>
    </p:spTree>
    <p:extLst>
      <p:ext uri="{BB962C8B-B14F-4D97-AF65-F5344CB8AC3E}">
        <p14:creationId xmlns:p14="http://schemas.microsoft.com/office/powerpoint/2010/main" val="2159802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237" y="540000"/>
            <a:ext cx="7920000" cy="720029"/>
          </a:xfrm>
        </p:spPr>
        <p:txBody>
          <a:bodyPr/>
          <a:lstStyle/>
          <a:p>
            <a:pPr algn="ctr"/>
            <a:r>
              <a:rPr lang="et-EE" dirty="0" smtClean="0"/>
              <a:t>Eeldatava maksumuse määratlemine</a:t>
            </a:r>
            <a:endParaRPr lang="et-EE" dirty="0"/>
          </a:p>
        </p:txBody>
      </p:sp>
      <p:sp>
        <p:nvSpPr>
          <p:cNvPr id="3" name="Content Placeholder 2"/>
          <p:cNvSpPr>
            <a:spLocks noGrp="1"/>
          </p:cNvSpPr>
          <p:nvPr>
            <p:ph idx="1"/>
          </p:nvPr>
        </p:nvSpPr>
        <p:spPr>
          <a:xfrm>
            <a:off x="503239" y="1764085"/>
            <a:ext cx="7920000" cy="4517653"/>
          </a:xfrm>
        </p:spPr>
        <p:txBody>
          <a:bodyPr/>
          <a:lstStyle/>
          <a:p>
            <a:r>
              <a:rPr lang="et-EE" sz="2000" dirty="0" smtClean="0"/>
              <a:t>Kas hankijal on olemas vajalikud vahendid riigihanget korraldada?</a:t>
            </a:r>
          </a:p>
          <a:p>
            <a:r>
              <a:rPr lang="et-EE" sz="2000" dirty="0" smtClean="0"/>
              <a:t>Milliseid menetlusreegleid tuleb kohaldada riigihanke läbiviimiseks?</a:t>
            </a:r>
          </a:p>
          <a:p>
            <a:r>
              <a:rPr lang="et-EE" sz="2000" dirty="0" smtClean="0"/>
              <a:t>Millist menetlusliiki on lubatud kasutada?</a:t>
            </a:r>
          </a:p>
          <a:p>
            <a:r>
              <a:rPr lang="et-EE" sz="2000" dirty="0" smtClean="0"/>
              <a:t>Põhjendamatult madala maksumuse hindamine/ kõigi pakkumuste tagasilükkamine, kui need ületavad hankelepingu eeldatavat maksumust</a:t>
            </a:r>
          </a:p>
          <a:p>
            <a:pPr marL="108000" indent="0">
              <a:buNone/>
            </a:pPr>
            <a:endParaRPr lang="et-EE" sz="2000" dirty="0" smtClean="0"/>
          </a:p>
          <a:p>
            <a:r>
              <a:rPr lang="et-EE" sz="2000" dirty="0" smtClean="0"/>
              <a:t>Eeldatava maksumuse määratlemise üldine reeglistik on sätestatud RHS § 20. Eriregulatsioonid on sätestatud RHS § 21 ja 22. </a:t>
            </a:r>
            <a:endParaRPr lang="et-EE" sz="2000" dirty="0"/>
          </a:p>
        </p:txBody>
      </p:sp>
    </p:spTree>
    <p:extLst>
      <p:ext uri="{BB962C8B-B14F-4D97-AF65-F5344CB8AC3E}">
        <p14:creationId xmlns:p14="http://schemas.microsoft.com/office/powerpoint/2010/main" val="3162045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Roboto Condensed"/>
        <a:ea typeface="Microsoft YaHei"/>
        <a:cs typeface=""/>
      </a:majorFont>
      <a:minorFont>
        <a:latin typeface="Roboto Condensed"/>
        <a:ea typeface="Microsoft YaHe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effectLst/>
            <a:latin typeface="Roboto Condensed" panose="02000000000000000000" pitchFamily="2" charset="0"/>
            <a:ea typeface="Microsoft YaHei" panose="020B0503020204020204" pitchFamily="34"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effectLst/>
            <a:latin typeface="Roboto Condensed" panose="02000000000000000000" pitchFamily="2" charset="0"/>
            <a:ea typeface="Microsoft YaHei" panose="020B0503020204020204" pitchFamily="34" charset="-122"/>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F1FB47C5B2B0DA4C91A986CA517B62CA" ma:contentTypeVersion="1" ma:contentTypeDescription="Loo uus dokument" ma:contentTypeScope="" ma:versionID="1564c1badd9bcd36cd9aef390cc8da51">
  <xsd:schema xmlns:xsd="http://www.w3.org/2001/XMLSchema" xmlns:xs="http://www.w3.org/2001/XMLSchema" xmlns:p="http://schemas.microsoft.com/office/2006/metadata/properties" xmlns:ns1="http://schemas.microsoft.com/sharepoint/v3" targetNamespace="http://schemas.microsoft.com/office/2006/metadata/properties" ma:root="true" ma:fieldsID="3c926de5e5f41f829bf8f2b35a751826"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Ajastamise alguskuupäev" ma:description="" ma:hidden="true" ma:internalName="PublishingStartDate">
      <xsd:simpleType>
        <xsd:restriction base="dms:Unknown"/>
      </xsd:simpleType>
    </xsd:element>
    <xsd:element name="PublishingExpirationDate" ma:index="9" nillable="true" ma:displayName="Ajastamise lõppkuupäev"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utüüp"/>
        <xsd:element ref="dc:title" minOccurs="0" maxOccurs="1" ma:index="4" ma:displayName="Pealkiri"/>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73882D9-4C4D-4CF2-AF25-13FDE8C6464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E36A73E-DA97-4307-8FA5-19B104DDB802}">
  <ds:schemaRefs>
    <ds:schemaRef ds:uri="http://schemas.microsoft.com/office/2006/documentManagement/types"/>
    <ds:schemaRef ds:uri="http://schemas.openxmlformats.org/package/2006/metadata/core-properties"/>
    <ds:schemaRef ds:uri="http://schemas.microsoft.com/sharepoint/v3"/>
    <ds:schemaRef ds:uri="http://www.w3.org/XML/1998/namespace"/>
    <ds:schemaRef ds:uri="http://purl.org/dc/dcmitype/"/>
    <ds:schemaRef ds:uri="http://schemas.microsoft.com/office/infopath/2007/PartnerControls"/>
    <ds:schemaRef ds:uri="http://purl.org/dc/elements/1.1/"/>
    <ds:schemaRef ds:uri="http://purl.org/dc/terms/"/>
    <ds:schemaRef ds:uri="http://schemas.microsoft.com/office/2006/metadata/properties"/>
  </ds:schemaRefs>
</ds:datastoreItem>
</file>

<file path=customXml/itemProps3.xml><?xml version="1.0" encoding="utf-8"?>
<ds:datastoreItem xmlns:ds="http://schemas.openxmlformats.org/officeDocument/2006/customXml" ds:itemID="{D0F07003-C574-4240-BC1E-DA4A5151A88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1028</Words>
  <Application>Microsoft Office PowerPoint</Application>
  <PresentationFormat>Custom</PresentationFormat>
  <Paragraphs>114</Paragraphs>
  <Slides>22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 Unicode MS</vt:lpstr>
      <vt:lpstr>Microsoft YaHei</vt:lpstr>
      <vt:lpstr>Arial</vt:lpstr>
      <vt:lpstr>Roboto Condensed</vt:lpstr>
      <vt:lpstr>Times New Roman</vt:lpstr>
      <vt:lpstr>Office Theme</vt:lpstr>
      <vt:lpstr>Riigihangetest</vt:lpstr>
      <vt:lpstr>Milleks riigihanked?</vt:lpstr>
      <vt:lpstr>Taotleja peab endale selgeks tegema, kas tema puhul on tegemist hankijaga või mitte</vt:lpstr>
      <vt:lpstr>  </vt:lpstr>
      <vt:lpstr>Avalik huvides, millel puudub tööstuslik või äriline iseloom</vt:lpstr>
      <vt:lpstr>Avalikes huvides ülesanne, millel ei ole ärilist iseloomu</vt:lpstr>
      <vt:lpstr>Rahastuse kriteerium</vt:lpstr>
      <vt:lpstr>Piirmäärad</vt:lpstr>
      <vt:lpstr>Eeldatava maksumuse määratlemine</vt:lpstr>
      <vt:lpstr>Levinuimad rikkumised</vt:lpstr>
      <vt:lpstr>Hankemenetluse korraldamata jätmine</vt:lpstr>
      <vt:lpstr>Funktsionaalselt koostoimivate objektide osadeks jagamine</vt:lpstr>
      <vt:lpstr>Vale hankemenetluse liigi valik</vt:lpstr>
      <vt:lpstr>Suunatud hankemenetlused</vt:lpstr>
      <vt:lpstr>Hankelepingu muutmine</vt:lpstr>
      <vt:lpstr>Maksevõlgade kontrollikohustusest kõrvalekaldumine</vt:lpstr>
      <vt:lpstr>Hankedokumentide muutmine teabevahetuse kaudu, jättes järgimata RHS § 36 sätestatud nõuded</vt:lpstr>
      <vt:lpstr>Aruannete tähtaegne lisamata jätmine</vt:lpstr>
      <vt:lpstr>Vastavuskontrolli ebapiisav protokollimine</vt:lpstr>
      <vt:lpstr>Ebaproportsionaalsed valikukriteeriumid</vt:lpstr>
      <vt:lpstr>Hindamiskriteeriumite sisustamata jätmine</vt:lpstr>
      <vt:lpstr>Aitäh!</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2014-05-22T10:54:41Z</dcterms:created>
  <dcterms:modified xsi:type="dcterms:W3CDTF">2017-05-17T08:02:03Z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0x010100F1FB47C5B2B0DA4C91A986CA517B62CA</vt:lpwstr>
  </property>
</Properties>
</file>